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1A3B2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1A3B2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1A3B2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98462" y="1208095"/>
            <a:ext cx="12891075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1A3B2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1267" y="3407981"/>
            <a:ext cx="16465464" cy="3876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://www.fao.org/faostat/en/#hom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Unidata/netcdf-c" TargetMode="External"/><Relationship Id="rId2" Type="http://schemas.openxmlformats.org/officeDocument/2006/relationships/hyperlink" Target="http://www.unidata.ucar.edu/software/netcdf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ss.nasa.gov/tools/panoply/download/" TargetMode="External"/><Relationship Id="rId2" Type="http://schemas.openxmlformats.org/officeDocument/2006/relationships/hyperlink" Target="https://confluence.ecmwf.int/display/CKB/How%2Bto%2Bconvert%2BNetCDF%2Bto%2BCSV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YYTXa4qyfo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www.youtube.com/watch?v=UvNBnjiTXa0" TargetMode="External"/><Relationship Id="rId12" Type="http://schemas.openxmlformats.org/officeDocument/2006/relationships/hyperlink" Target="https://www.guillaumedueymes.com/courses/tutorial_python_netcdf/3-cartopy_library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qoetylQAIY" TargetMode="External"/><Relationship Id="rId11" Type="http://schemas.openxmlformats.org/officeDocument/2006/relationships/hyperlink" Target="https://unidata.github.io/netcdf4-python/" TargetMode="External"/><Relationship Id="rId5" Type="http://schemas.openxmlformats.org/officeDocument/2006/relationships/image" Target="../media/image25.png"/><Relationship Id="rId10" Type="http://schemas.openxmlformats.org/officeDocument/2006/relationships/hyperlink" Target="https://www.r-bloggers.com/2016/08/a-netcdf-4-in-r-cheatsheet/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cirrus.ucsd.edu/~pierce/ncdf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7"/>
              <a:ext cx="7991475" cy="10287000"/>
            </a:xfrm>
            <a:custGeom>
              <a:avLst/>
              <a:gdLst/>
              <a:ahLst/>
              <a:cxnLst/>
              <a:rect l="l" t="t" r="r" b="b"/>
              <a:pathLst>
                <a:path w="7991475" h="10287000">
                  <a:moveTo>
                    <a:pt x="0" y="0"/>
                  </a:moveTo>
                  <a:lnTo>
                    <a:pt x="7991474" y="0"/>
                  </a:lnTo>
                  <a:lnTo>
                    <a:pt x="7991474" y="10286982"/>
                  </a:lnTo>
                  <a:lnTo>
                    <a:pt x="0" y="102869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6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368106" y="863688"/>
            <a:ext cx="6473190" cy="375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5250" b="1" spc="409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5250" b="1" spc="-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5250" b="1" dirty="0">
                <a:solidFill>
                  <a:srgbClr val="FFFFFF"/>
                </a:solidFill>
                <a:latin typeface="Century Gothic"/>
                <a:cs typeface="Century Gothic"/>
              </a:rPr>
              <a:t>Impact</a:t>
            </a:r>
            <a:r>
              <a:rPr sz="525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5250" b="1" spc="280" dirty="0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sz="5250" b="1" spc="85" dirty="0">
                <a:solidFill>
                  <a:srgbClr val="FFFFFF"/>
                </a:solidFill>
                <a:latin typeface="Century Gothic"/>
                <a:cs typeface="Century Gothic"/>
              </a:rPr>
              <a:t>Climate</a:t>
            </a:r>
            <a:r>
              <a:rPr sz="525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5250" b="1" dirty="0">
                <a:solidFill>
                  <a:srgbClr val="FFFFFF"/>
                </a:solidFill>
                <a:latin typeface="Century Gothic"/>
                <a:cs typeface="Century Gothic"/>
              </a:rPr>
              <a:t>Change</a:t>
            </a:r>
            <a:r>
              <a:rPr sz="5250" b="1" spc="-1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5250" b="1" spc="85" dirty="0">
                <a:solidFill>
                  <a:srgbClr val="FFFFFF"/>
                </a:solidFill>
                <a:latin typeface="Century Gothic"/>
                <a:cs typeface="Century Gothic"/>
              </a:rPr>
              <a:t>on </a:t>
            </a:r>
            <a:r>
              <a:rPr sz="525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Crop</a:t>
            </a:r>
            <a:r>
              <a:rPr sz="525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5250" b="1" spc="210" dirty="0">
                <a:solidFill>
                  <a:srgbClr val="FFFFFF"/>
                </a:solidFill>
                <a:latin typeface="Century Gothic"/>
                <a:cs typeface="Century Gothic"/>
              </a:rPr>
              <a:t>Production</a:t>
            </a:r>
            <a:r>
              <a:rPr sz="525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5250" b="1" spc="135" dirty="0">
                <a:solidFill>
                  <a:srgbClr val="FFFFFF"/>
                </a:solidFill>
                <a:latin typeface="Century Gothic"/>
                <a:cs typeface="Century Gothic"/>
              </a:rPr>
              <a:t>in </a:t>
            </a:r>
            <a:r>
              <a:rPr sz="5250" b="1" spc="215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525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5250" b="1" spc="459" dirty="0">
                <a:solidFill>
                  <a:srgbClr val="FFFFFF"/>
                </a:solidFill>
                <a:latin typeface="Century Gothic"/>
                <a:cs typeface="Century Gothic"/>
              </a:rPr>
              <a:t>USA</a:t>
            </a:r>
            <a:endParaRPr sz="525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3327" y="5242471"/>
            <a:ext cx="4041140" cy="2872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70" dirty="0">
                <a:solidFill>
                  <a:srgbClr val="FFFFFF"/>
                </a:solidFill>
                <a:latin typeface="Century Gothic"/>
                <a:cs typeface="Century Gothic"/>
              </a:rPr>
              <a:t>Presented</a:t>
            </a:r>
            <a:r>
              <a:rPr sz="2050" spc="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Century Gothic"/>
                <a:cs typeface="Century Gothic"/>
              </a:rPr>
              <a:t>by:</a:t>
            </a:r>
            <a:endParaRPr sz="205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Century Gothic"/>
              <a:cs typeface="Century Gothic"/>
            </a:endParaRPr>
          </a:p>
          <a:p>
            <a:pPr marL="227329" marR="5080" algn="ctr">
              <a:lnSpc>
                <a:spcPct val="115900"/>
              </a:lnSpc>
            </a:pPr>
            <a:r>
              <a:rPr sz="2050" spc="65" dirty="0">
                <a:solidFill>
                  <a:srgbClr val="FFFFFF"/>
                </a:solidFill>
                <a:latin typeface="Century Gothic"/>
                <a:cs typeface="Century Gothic"/>
              </a:rPr>
              <a:t>Alesia</a:t>
            </a:r>
            <a:r>
              <a:rPr sz="20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dirty="0">
                <a:solidFill>
                  <a:srgbClr val="FFFFFF"/>
                </a:solidFill>
                <a:latin typeface="Century Gothic"/>
                <a:cs typeface="Century Gothic"/>
              </a:rPr>
              <a:t>J</a:t>
            </a:r>
            <a:r>
              <a:rPr sz="20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Century Gothic"/>
                <a:cs typeface="Century Gothic"/>
              </a:rPr>
              <a:t>Magdaleno</a:t>
            </a:r>
            <a:r>
              <a:rPr sz="20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Century Gothic"/>
                <a:cs typeface="Century Gothic"/>
              </a:rPr>
              <a:t>Coblentz </a:t>
            </a:r>
            <a:r>
              <a:rPr sz="2050" dirty="0">
                <a:solidFill>
                  <a:srgbClr val="FFFFFF"/>
                </a:solidFill>
                <a:latin typeface="Century Gothic"/>
                <a:cs typeface="Century Gothic"/>
              </a:rPr>
              <a:t>David</a:t>
            </a:r>
            <a:r>
              <a:rPr sz="2050" spc="-1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Century Gothic"/>
                <a:cs typeface="Century Gothic"/>
              </a:rPr>
              <a:t>Ngethe</a:t>
            </a:r>
            <a:endParaRPr sz="2050">
              <a:latin typeface="Century Gothic"/>
              <a:cs typeface="Century Gothic"/>
            </a:endParaRPr>
          </a:p>
          <a:p>
            <a:pPr marL="1020444" marR="798195" algn="ctr">
              <a:lnSpc>
                <a:spcPts val="2850"/>
              </a:lnSpc>
              <a:spcBef>
                <a:spcPts val="100"/>
              </a:spcBef>
            </a:pPr>
            <a:r>
              <a:rPr sz="2050" spc="60" dirty="0">
                <a:solidFill>
                  <a:srgbClr val="FFFFFF"/>
                </a:solidFill>
                <a:latin typeface="Century Gothic"/>
                <a:cs typeface="Century Gothic"/>
              </a:rPr>
              <a:t>Jessica</a:t>
            </a:r>
            <a:r>
              <a:rPr sz="2050" spc="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Century Gothic"/>
                <a:cs typeface="Century Gothic"/>
              </a:rPr>
              <a:t>Ugolik </a:t>
            </a:r>
            <a:r>
              <a:rPr sz="2050" dirty="0">
                <a:solidFill>
                  <a:srgbClr val="FFFFFF"/>
                </a:solidFill>
                <a:latin typeface="Century Gothic"/>
                <a:cs typeface="Century Gothic"/>
              </a:rPr>
              <a:t>Laverne</a:t>
            </a:r>
            <a:r>
              <a:rPr sz="2050" spc="1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Century Gothic"/>
                <a:cs typeface="Century Gothic"/>
              </a:rPr>
              <a:t>Eubanks </a:t>
            </a:r>
            <a:r>
              <a:rPr sz="2050" spc="135" dirty="0">
                <a:solidFill>
                  <a:srgbClr val="FFFFFF"/>
                </a:solidFill>
                <a:latin typeface="Century Gothic"/>
                <a:cs typeface="Century Gothic"/>
              </a:rPr>
              <a:t>Skyrie</a:t>
            </a:r>
            <a:r>
              <a:rPr sz="2050" spc="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Century Gothic"/>
                <a:cs typeface="Century Gothic"/>
              </a:rPr>
              <a:t>Louissaint </a:t>
            </a:r>
            <a:r>
              <a:rPr sz="2050" spc="75" dirty="0">
                <a:solidFill>
                  <a:srgbClr val="FFFFFF"/>
                </a:solidFill>
                <a:latin typeface="Century Gothic"/>
                <a:cs typeface="Century Gothic"/>
              </a:rPr>
              <a:t>Tami</a:t>
            </a:r>
            <a:r>
              <a:rPr sz="2050" spc="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Century Gothic"/>
                <a:cs typeface="Century Gothic"/>
              </a:rPr>
              <a:t>Bongolan</a:t>
            </a:r>
            <a:endParaRPr sz="205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8770" y="9199238"/>
            <a:ext cx="1641475" cy="5778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Date: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April</a:t>
            </a:r>
            <a:r>
              <a:rPr sz="1600" spc="1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10th,</a:t>
            </a:r>
            <a:r>
              <a:rPr sz="1600" spc="1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150" dirty="0">
                <a:solidFill>
                  <a:srgbClr val="FFFFFF"/>
                </a:solidFill>
                <a:latin typeface="Century Gothic"/>
                <a:cs typeface="Century Gothic"/>
              </a:rPr>
              <a:t>2022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393" y="1010328"/>
            <a:ext cx="4846320" cy="962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50" spc="105" dirty="0"/>
              <a:t>Background</a:t>
            </a:r>
            <a:endParaRPr sz="6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766" y="2757820"/>
            <a:ext cx="78434" cy="784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2097" y="2585544"/>
            <a:ext cx="7010400" cy="617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</a:pPr>
            <a:r>
              <a:rPr sz="1800" spc="90" dirty="0">
                <a:solidFill>
                  <a:srgbClr val="1A3B29"/>
                </a:solidFill>
                <a:latin typeface="Century Gothic"/>
                <a:cs typeface="Century Gothic"/>
              </a:rPr>
              <a:t>With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crop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production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concentrated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within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1A3B29"/>
                </a:solidFill>
                <a:latin typeface="Century Gothic"/>
                <a:cs typeface="Century Gothic"/>
              </a:rPr>
              <a:t>California </a:t>
            </a:r>
            <a:r>
              <a:rPr sz="1800" spc="-3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8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800" spc="1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60" dirty="0">
                <a:solidFill>
                  <a:srgbClr val="1A3B29"/>
                </a:solidFill>
                <a:latin typeface="Century Gothic"/>
                <a:cs typeface="Century Gothic"/>
              </a:rPr>
              <a:t>Midwest,</a:t>
            </a:r>
            <a:r>
              <a:rPr sz="1800" spc="1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800" spc="1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constant</a:t>
            </a:r>
            <a:r>
              <a:rPr sz="18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threat</a:t>
            </a:r>
            <a:r>
              <a:rPr sz="1800" spc="1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800" spc="1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1A3B29"/>
                </a:solidFill>
                <a:latin typeface="Century Gothic"/>
                <a:cs typeface="Century Gothic"/>
              </a:rPr>
              <a:t>wildfires,</a:t>
            </a:r>
            <a:r>
              <a:rPr sz="1800" spc="1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95" dirty="0">
                <a:solidFill>
                  <a:srgbClr val="1A3B29"/>
                </a:solidFill>
                <a:latin typeface="Century Gothic"/>
                <a:cs typeface="Century Gothic"/>
              </a:rPr>
              <a:t>freezes,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flooding</a:t>
            </a:r>
            <a:r>
              <a:rPr sz="1800" spc="1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800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tornadic</a:t>
            </a:r>
            <a:r>
              <a:rPr sz="1800" spc="1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60" dirty="0">
                <a:solidFill>
                  <a:srgbClr val="1A3B29"/>
                </a:solidFill>
                <a:latin typeface="Century Gothic"/>
                <a:cs typeface="Century Gothic"/>
              </a:rPr>
              <a:t>events</a:t>
            </a:r>
            <a:r>
              <a:rPr sz="1800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70" dirty="0">
                <a:solidFill>
                  <a:srgbClr val="1A3B29"/>
                </a:solidFill>
                <a:latin typeface="Century Gothic"/>
                <a:cs typeface="Century Gothic"/>
              </a:rPr>
              <a:t>proves</a:t>
            </a:r>
            <a:r>
              <a:rPr sz="1800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to</a:t>
            </a:r>
            <a:r>
              <a:rPr sz="1800" spc="1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be</a:t>
            </a:r>
            <a:r>
              <a:rPr sz="1800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a</a:t>
            </a:r>
            <a:r>
              <a:rPr sz="1800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reoccurring</a:t>
            </a:r>
            <a:r>
              <a:rPr sz="1800" spc="1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150" dirty="0">
                <a:solidFill>
                  <a:srgbClr val="1A3B29"/>
                </a:solidFill>
                <a:latin typeface="Century Gothic"/>
                <a:cs typeface="Century Gothic"/>
              </a:rPr>
              <a:t>risk </a:t>
            </a:r>
            <a:r>
              <a:rPr sz="1800" spc="75" dirty="0">
                <a:solidFill>
                  <a:srgbClr val="1A3B29"/>
                </a:solidFill>
                <a:latin typeface="Century Gothic"/>
                <a:cs typeface="Century Gothic"/>
              </a:rPr>
              <a:t>for</a:t>
            </a:r>
            <a:r>
              <a:rPr sz="1800" spc="1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agriculture.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125" dirty="0">
                <a:solidFill>
                  <a:srgbClr val="1A3B29"/>
                </a:solidFill>
                <a:latin typeface="Century Gothic"/>
                <a:cs typeface="Century Gothic"/>
              </a:rPr>
              <a:t>For</a:t>
            </a:r>
            <a:r>
              <a:rPr sz="1800" spc="1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example,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800" spc="1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weather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800" spc="1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1A3B29"/>
                </a:solidFill>
                <a:latin typeface="Century Gothic"/>
                <a:cs typeface="Century Gothic"/>
              </a:rPr>
              <a:t>climate </a:t>
            </a:r>
            <a:r>
              <a:rPr sz="1800" spc="125" dirty="0">
                <a:solidFill>
                  <a:srgbClr val="1A3B29"/>
                </a:solidFill>
                <a:latin typeface="Century Gothic"/>
                <a:cs typeface="Century Gothic"/>
              </a:rPr>
              <a:t>disasters</a:t>
            </a:r>
            <a:r>
              <a:rPr sz="1800" spc="1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215" dirty="0">
                <a:solidFill>
                  <a:srgbClr val="1A3B29"/>
                </a:solidFill>
                <a:latin typeface="Century Gothic"/>
                <a:cs typeface="Century Gothic"/>
              </a:rPr>
              <a:t>2020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85" dirty="0">
                <a:solidFill>
                  <a:srgbClr val="1A3B29"/>
                </a:solidFill>
                <a:latin typeface="Century Gothic"/>
                <a:cs typeface="Century Gothic"/>
              </a:rPr>
              <a:t>left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over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160" dirty="0">
                <a:solidFill>
                  <a:srgbClr val="1A3B29"/>
                </a:solidFill>
                <a:latin typeface="Century Gothic"/>
                <a:cs typeface="Century Gothic"/>
              </a:rPr>
              <a:t>$3.6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60" dirty="0">
                <a:solidFill>
                  <a:srgbClr val="1A3B29"/>
                </a:solidFill>
                <a:latin typeface="Century Gothic"/>
                <a:cs typeface="Century Gothic"/>
              </a:rPr>
              <a:t>billion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uncovered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1A3B29"/>
                </a:solidFill>
                <a:latin typeface="Century Gothic"/>
                <a:cs typeface="Century Gothic"/>
              </a:rPr>
              <a:t>crop </a:t>
            </a:r>
            <a:r>
              <a:rPr sz="1800" spc="-3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800" spc="-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rangeland</a:t>
            </a:r>
            <a:r>
              <a:rPr sz="1800" spc="-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losses.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Century Gothic"/>
              <a:cs typeface="Century Gothic"/>
            </a:endParaRPr>
          </a:p>
          <a:p>
            <a:pPr marL="12700" marR="30480">
              <a:lnSpc>
                <a:spcPct val="117900"/>
              </a:lnSpc>
            </a:pP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Projected</a:t>
            </a:r>
            <a:r>
              <a:rPr sz="1800" spc="1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80" dirty="0">
                <a:solidFill>
                  <a:srgbClr val="1A3B29"/>
                </a:solidFill>
                <a:latin typeface="Century Gothic"/>
                <a:cs typeface="Century Gothic"/>
              </a:rPr>
              <a:t>increases</a:t>
            </a:r>
            <a:r>
              <a:rPr sz="1800" spc="1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800" spc="18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1A3B29"/>
                </a:solidFill>
                <a:latin typeface="Century Gothic"/>
                <a:cs typeface="Century Gothic"/>
              </a:rPr>
              <a:t>temperatures,</a:t>
            </a:r>
            <a:r>
              <a:rPr sz="1800" spc="1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changes</a:t>
            </a:r>
            <a:r>
              <a:rPr sz="1800" spc="1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1A3B29"/>
                </a:solidFill>
                <a:latin typeface="Century Gothic"/>
                <a:cs typeface="Century Gothic"/>
              </a:rPr>
              <a:t>in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precipitation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1A3B29"/>
                </a:solidFill>
                <a:latin typeface="Century Gothic"/>
                <a:cs typeface="Century Gothic"/>
              </a:rPr>
              <a:t>patterns,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changes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extreme</a:t>
            </a:r>
            <a:r>
              <a:rPr sz="1800" spc="1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weather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1A3B29"/>
                </a:solidFill>
                <a:latin typeface="Century Gothic"/>
                <a:cs typeface="Century Gothic"/>
              </a:rPr>
              <a:t>events, </a:t>
            </a:r>
            <a:r>
              <a:rPr sz="1800" spc="-3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8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1A3B29"/>
                </a:solidFill>
                <a:latin typeface="Century Gothic"/>
                <a:cs typeface="Century Gothic"/>
              </a:rPr>
              <a:t>reductions</a:t>
            </a:r>
            <a:r>
              <a:rPr sz="18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8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water</a:t>
            </a:r>
            <a:r>
              <a:rPr sz="18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availability</a:t>
            </a:r>
            <a:r>
              <a:rPr sz="18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may</a:t>
            </a:r>
            <a:r>
              <a:rPr sz="18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all</a:t>
            </a:r>
            <a:r>
              <a:rPr sz="18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120" dirty="0">
                <a:solidFill>
                  <a:srgbClr val="1A3B29"/>
                </a:solidFill>
                <a:latin typeface="Century Gothic"/>
                <a:cs typeface="Century Gothic"/>
              </a:rPr>
              <a:t>result</a:t>
            </a:r>
            <a:r>
              <a:rPr sz="18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8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1A3B29"/>
                </a:solidFill>
                <a:latin typeface="Century Gothic"/>
                <a:cs typeface="Century Gothic"/>
              </a:rPr>
              <a:t>reduced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agricultural</a:t>
            </a:r>
            <a:r>
              <a:rPr sz="1800" spc="2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productivity</a:t>
            </a:r>
            <a:r>
              <a:rPr sz="1800" spc="2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800" spc="2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70" dirty="0">
                <a:solidFill>
                  <a:srgbClr val="1A3B29"/>
                </a:solidFill>
                <a:latin typeface="Century Gothic"/>
                <a:cs typeface="Century Gothic"/>
              </a:rPr>
              <a:t>subsequently</a:t>
            </a:r>
            <a:r>
              <a:rPr sz="1800" spc="2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1A3B29"/>
                </a:solidFill>
                <a:latin typeface="Century Gothic"/>
                <a:cs typeface="Century Gothic"/>
              </a:rPr>
              <a:t>reduced</a:t>
            </a:r>
            <a:r>
              <a:rPr sz="1800" spc="130" dirty="0">
                <a:solidFill>
                  <a:srgbClr val="1A3B29"/>
                </a:solidFill>
                <a:latin typeface="Century Gothic"/>
                <a:cs typeface="Century Gothic"/>
              </a:rPr>
              <a:t> business</a:t>
            </a:r>
            <a:r>
              <a:rPr sz="1800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35" dirty="0">
                <a:solidFill>
                  <a:srgbClr val="1A3B29"/>
                </a:solidFill>
                <a:latin typeface="Century Gothic"/>
                <a:cs typeface="Century Gothic"/>
              </a:rPr>
              <a:t>profitability.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Century Gothic"/>
              <a:cs typeface="Century Gothic"/>
            </a:endParaRPr>
          </a:p>
          <a:p>
            <a:pPr marL="12700" marR="118110">
              <a:lnSpc>
                <a:spcPct val="117900"/>
              </a:lnSpc>
            </a:pPr>
            <a:r>
              <a:rPr sz="1800" spc="125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800" spc="1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80" dirty="0">
                <a:solidFill>
                  <a:srgbClr val="1A3B29"/>
                </a:solidFill>
                <a:latin typeface="Century Gothic"/>
                <a:cs typeface="Century Gothic"/>
              </a:rPr>
              <a:t>increases</a:t>
            </a:r>
            <a:r>
              <a:rPr sz="1800" spc="1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800" spc="1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800" spc="1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frequency</a:t>
            </a:r>
            <a:r>
              <a:rPr sz="1800" spc="1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800" spc="1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85" dirty="0">
                <a:solidFill>
                  <a:srgbClr val="1A3B29"/>
                </a:solidFill>
                <a:latin typeface="Century Gothic"/>
                <a:cs typeface="Century Gothic"/>
              </a:rPr>
              <a:t>severity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800" spc="1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1A3B29"/>
                </a:solidFill>
                <a:latin typeface="Century Gothic"/>
                <a:cs typeface="Century Gothic"/>
              </a:rPr>
              <a:t>extreme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weather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60" dirty="0">
                <a:solidFill>
                  <a:srgbClr val="1A3B29"/>
                </a:solidFill>
                <a:latin typeface="Century Gothic"/>
                <a:cs typeface="Century Gothic"/>
              </a:rPr>
              <a:t>events </a:t>
            </a:r>
            <a:r>
              <a:rPr sz="1800" spc="-20" dirty="0">
                <a:solidFill>
                  <a:srgbClr val="1A3B29"/>
                </a:solidFill>
                <a:latin typeface="Century Gothic"/>
                <a:cs typeface="Century Gothic"/>
              </a:rPr>
              <a:t>can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1A3B29"/>
                </a:solidFill>
                <a:latin typeface="Century Gothic"/>
                <a:cs typeface="Century Gothic"/>
              </a:rPr>
              <a:t>interrupt</a:t>
            </a:r>
            <a:r>
              <a:rPr sz="18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crop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1A3B29"/>
                </a:solidFill>
                <a:latin typeface="Century Gothic"/>
                <a:cs typeface="Century Gothic"/>
              </a:rPr>
              <a:t>management</a:t>
            </a:r>
            <a:r>
              <a:rPr sz="18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1A3B29"/>
                </a:solidFill>
                <a:latin typeface="Century Gothic"/>
                <a:cs typeface="Century Gothic"/>
              </a:rPr>
              <a:t>and </a:t>
            </a:r>
            <a:r>
              <a:rPr sz="1800" spc="114" dirty="0">
                <a:solidFill>
                  <a:srgbClr val="1A3B29"/>
                </a:solidFill>
                <a:latin typeface="Century Gothic"/>
                <a:cs typeface="Century Gothic"/>
              </a:rPr>
              <a:t>logistics</a:t>
            </a:r>
            <a:r>
              <a:rPr sz="1800" spc="1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1A3B29"/>
                </a:solidFill>
                <a:latin typeface="Century Gothic"/>
                <a:cs typeface="Century Gothic"/>
              </a:rPr>
              <a:t>while</a:t>
            </a:r>
            <a:r>
              <a:rPr sz="1800" spc="1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increasing</a:t>
            </a:r>
            <a:r>
              <a:rPr sz="1800" spc="1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1A3B29"/>
                </a:solidFill>
                <a:latin typeface="Century Gothic"/>
                <a:cs typeface="Century Gothic"/>
              </a:rPr>
              <a:t>temperatures</a:t>
            </a:r>
            <a:r>
              <a:rPr sz="1800" spc="1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1A3B29"/>
                </a:solidFill>
                <a:latin typeface="Century Gothic"/>
                <a:cs typeface="Century Gothic"/>
              </a:rPr>
              <a:t>can</a:t>
            </a:r>
            <a:r>
              <a:rPr sz="1800" spc="1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contribute</a:t>
            </a:r>
            <a:r>
              <a:rPr sz="1800" spc="1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1A3B29"/>
                </a:solidFill>
                <a:latin typeface="Century Gothic"/>
                <a:cs typeface="Century Gothic"/>
              </a:rPr>
              <a:t>to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8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1A3B29"/>
                </a:solidFill>
                <a:latin typeface="Century Gothic"/>
                <a:cs typeface="Century Gothic"/>
              </a:rPr>
              <a:t>spoilage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contamination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60" dirty="0">
                <a:solidFill>
                  <a:srgbClr val="1A3B29"/>
                </a:solidFill>
                <a:latin typeface="Century Gothic"/>
                <a:cs typeface="Century Gothic"/>
              </a:rPr>
              <a:t>crops.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200" dirty="0">
                <a:solidFill>
                  <a:srgbClr val="1A3B29"/>
                </a:solidFill>
                <a:latin typeface="Century Gothic"/>
                <a:cs typeface="Century Gothic"/>
              </a:rPr>
              <a:t>This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1A3B29"/>
                </a:solidFill>
                <a:latin typeface="Century Gothic"/>
                <a:cs typeface="Century Gothic"/>
              </a:rPr>
              <a:t>can</a:t>
            </a:r>
            <a:r>
              <a:rPr sz="18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120" dirty="0">
                <a:solidFill>
                  <a:srgbClr val="1A3B29"/>
                </a:solidFill>
                <a:latin typeface="Century Gothic"/>
                <a:cs typeface="Century Gothic"/>
              </a:rPr>
              <a:t>result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1A3B29"/>
                </a:solidFill>
                <a:latin typeface="Century Gothic"/>
                <a:cs typeface="Century Gothic"/>
              </a:rPr>
              <a:t>in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food</a:t>
            </a:r>
            <a:r>
              <a:rPr sz="18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80" dirty="0">
                <a:solidFill>
                  <a:srgbClr val="1A3B29"/>
                </a:solidFill>
                <a:latin typeface="Century Gothic"/>
                <a:cs typeface="Century Gothic"/>
              </a:rPr>
              <a:t>prices</a:t>
            </a:r>
            <a:r>
              <a:rPr sz="1800" spc="75" dirty="0">
                <a:solidFill>
                  <a:srgbClr val="1A3B29"/>
                </a:solidFill>
                <a:latin typeface="Century Gothic"/>
                <a:cs typeface="Century Gothic"/>
              </a:rPr>
              <a:t> spiking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after</a:t>
            </a:r>
            <a:r>
              <a:rPr sz="18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55" dirty="0">
                <a:solidFill>
                  <a:srgbClr val="1A3B29"/>
                </a:solidFill>
                <a:latin typeface="Century Gothic"/>
                <a:cs typeface="Century Gothic"/>
              </a:rPr>
              <a:t>extreme</a:t>
            </a:r>
            <a:r>
              <a:rPr sz="18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60" dirty="0">
                <a:solidFill>
                  <a:srgbClr val="1A3B29"/>
                </a:solidFill>
                <a:latin typeface="Century Gothic"/>
                <a:cs typeface="Century Gothic"/>
              </a:rPr>
              <a:t>events</a:t>
            </a:r>
            <a:r>
              <a:rPr sz="18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800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1A3B29"/>
                </a:solidFill>
                <a:latin typeface="Century Gothic"/>
                <a:cs typeface="Century Gothic"/>
              </a:rPr>
              <a:t>can</a:t>
            </a:r>
            <a:r>
              <a:rPr sz="18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80" dirty="0">
                <a:solidFill>
                  <a:srgbClr val="1A3B29"/>
                </a:solidFill>
                <a:latin typeface="Century Gothic"/>
                <a:cs typeface="Century Gothic"/>
              </a:rPr>
              <a:t>worsen</a:t>
            </a:r>
            <a:r>
              <a:rPr sz="18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1A3B29"/>
                </a:solidFill>
                <a:latin typeface="Century Gothic"/>
                <a:cs typeface="Century Gothic"/>
              </a:rPr>
              <a:t>if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they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are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expected</a:t>
            </a:r>
            <a:r>
              <a:rPr sz="1800" spc="1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to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be</a:t>
            </a:r>
            <a:r>
              <a:rPr sz="1800" spc="1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more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frequent</a:t>
            </a:r>
            <a:r>
              <a:rPr sz="1800" spc="1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800" spc="1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800" spc="1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1A3B29"/>
                </a:solidFill>
                <a:latin typeface="Century Gothic"/>
                <a:cs typeface="Century Gothic"/>
              </a:rPr>
              <a:t>future.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766" y="5022608"/>
            <a:ext cx="78434" cy="784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766" y="6963855"/>
            <a:ext cx="78434" cy="784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1572" y="6"/>
            <a:ext cx="9676427" cy="102869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184130"/>
            <a:chOff x="0" y="0"/>
            <a:chExt cx="18288000" cy="10184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1836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4965941"/>
              <a:ext cx="7877175" cy="4295775"/>
            </a:xfrm>
            <a:custGeom>
              <a:avLst/>
              <a:gdLst/>
              <a:ahLst/>
              <a:cxnLst/>
              <a:rect l="l" t="t" r="r" b="b"/>
              <a:pathLst>
                <a:path w="7877175" h="4295775">
                  <a:moveTo>
                    <a:pt x="7877174" y="4295760"/>
                  </a:moveTo>
                  <a:lnTo>
                    <a:pt x="0" y="4295760"/>
                  </a:lnTo>
                  <a:lnTo>
                    <a:pt x="0" y="0"/>
                  </a:lnTo>
                  <a:lnTo>
                    <a:pt x="7877174" y="0"/>
                  </a:lnTo>
                  <a:lnTo>
                    <a:pt x="7877174" y="4295760"/>
                  </a:lnTo>
                  <a:close/>
                </a:path>
              </a:pathLst>
            </a:custGeom>
            <a:solidFill>
              <a:srgbClr val="256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62817" y="6310853"/>
            <a:ext cx="5546090" cy="15436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800" spc="60" dirty="0">
                <a:solidFill>
                  <a:srgbClr val="FFFFFF"/>
                </a:solidFill>
              </a:rPr>
              <a:t>Project</a:t>
            </a:r>
            <a:endParaRPr sz="28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6400" spc="140" dirty="0">
                <a:solidFill>
                  <a:srgbClr val="FFFFFF"/>
                </a:solidFill>
              </a:rPr>
              <a:t>Methodology</a:t>
            </a:r>
            <a:endParaRPr sz="6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629933"/>
            <a:ext cx="229425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260" dirty="0"/>
              <a:t>DATA</a:t>
            </a:r>
            <a:endParaRPr sz="6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99" y="3459622"/>
            <a:ext cx="76200" cy="76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4012" y="4121610"/>
            <a:ext cx="85725" cy="85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26170" y="3276101"/>
            <a:ext cx="5480685" cy="502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82980">
              <a:lnSpc>
                <a:spcPct val="115100"/>
              </a:lnSpc>
              <a:spcBef>
                <a:spcPts val="100"/>
              </a:spcBef>
            </a:pP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Retrieved</a:t>
            </a:r>
            <a:r>
              <a:rPr sz="1900" spc="1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from</a:t>
            </a:r>
            <a:r>
              <a:rPr sz="1900" spc="1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Food</a:t>
            </a:r>
            <a:r>
              <a:rPr sz="1900" spc="1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50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900" spc="1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Agricultural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Organization</a:t>
            </a:r>
            <a:r>
              <a:rPr sz="1900" spc="14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900" spc="1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00" spc="14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United</a:t>
            </a:r>
            <a:r>
              <a:rPr sz="1900" spc="1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Nations.</a:t>
            </a:r>
            <a:endParaRPr sz="1900">
              <a:latin typeface="Century Gothic"/>
              <a:cs typeface="Century Gothic"/>
            </a:endParaRPr>
          </a:p>
          <a:p>
            <a:pPr marL="422275">
              <a:lnSpc>
                <a:spcPct val="100000"/>
              </a:lnSpc>
              <a:spcBef>
                <a:spcPts val="345"/>
              </a:spcBef>
            </a:pP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https://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  <a:hlinkClick r:id="rId4"/>
              </a:rPr>
              <a:t>www.fao.org/faostat/en/#home</a:t>
            </a:r>
            <a:endParaRPr sz="1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entury Gothic"/>
              <a:cs typeface="Century Gothic"/>
            </a:endParaRPr>
          </a:p>
          <a:p>
            <a:pPr marL="12700" marR="996950">
              <a:lnSpc>
                <a:spcPct val="115100"/>
              </a:lnSpc>
            </a:pPr>
            <a:r>
              <a:rPr sz="1900" spc="-30" dirty="0">
                <a:solidFill>
                  <a:srgbClr val="1A3B29"/>
                </a:solidFill>
                <a:latin typeface="Century Gothic"/>
                <a:cs typeface="Century Gothic"/>
              </a:rPr>
              <a:t>Data</a:t>
            </a:r>
            <a:r>
              <a:rPr sz="19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45" dirty="0">
                <a:solidFill>
                  <a:srgbClr val="1A3B29"/>
                </a:solidFill>
                <a:latin typeface="Century Gothic"/>
                <a:cs typeface="Century Gothic"/>
              </a:rPr>
              <a:t>includes</a:t>
            </a:r>
            <a:r>
              <a:rPr sz="1900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all</a:t>
            </a:r>
            <a:r>
              <a:rPr sz="1900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204" dirty="0">
                <a:solidFill>
                  <a:srgbClr val="1A3B29"/>
                </a:solidFill>
                <a:latin typeface="Century Gothic"/>
                <a:cs typeface="Century Gothic"/>
              </a:rPr>
              <a:t>50</a:t>
            </a:r>
            <a:r>
              <a:rPr sz="1900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states</a:t>
            </a:r>
            <a:r>
              <a:rPr sz="1900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9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00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114" dirty="0">
                <a:solidFill>
                  <a:srgbClr val="1A3B29"/>
                </a:solidFill>
                <a:latin typeface="Century Gothic"/>
                <a:cs typeface="Century Gothic"/>
              </a:rPr>
              <a:t>U.S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excluding</a:t>
            </a:r>
            <a:r>
              <a:rPr sz="1900" spc="2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territories.</a:t>
            </a:r>
            <a:endParaRPr sz="1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Covers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timespan</a:t>
            </a:r>
            <a:r>
              <a:rPr sz="1900" spc="1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200" dirty="0">
                <a:solidFill>
                  <a:srgbClr val="1A3B29"/>
                </a:solidFill>
                <a:latin typeface="Century Gothic"/>
                <a:cs typeface="Century Gothic"/>
              </a:rPr>
              <a:t>20</a:t>
            </a:r>
            <a:r>
              <a:rPr sz="1900" spc="1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years;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190" dirty="0">
                <a:solidFill>
                  <a:srgbClr val="1A3B29"/>
                </a:solidFill>
                <a:latin typeface="Century Gothic"/>
                <a:cs typeface="Century Gothic"/>
              </a:rPr>
              <a:t>2000-2020</a:t>
            </a:r>
            <a:endParaRPr sz="1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entury Gothic"/>
              <a:cs typeface="Century Gothic"/>
            </a:endParaRPr>
          </a:p>
          <a:p>
            <a:pPr marL="12700" marR="5080">
              <a:lnSpc>
                <a:spcPct val="115100"/>
              </a:lnSpc>
            </a:pP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Focused</a:t>
            </a:r>
            <a:r>
              <a:rPr sz="19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three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major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65" dirty="0">
                <a:solidFill>
                  <a:srgbClr val="1A3B29"/>
                </a:solidFill>
                <a:latin typeface="Century Gothic"/>
                <a:cs typeface="Century Gothic"/>
              </a:rPr>
              <a:t>crops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160" dirty="0">
                <a:solidFill>
                  <a:srgbClr val="1A3B29"/>
                </a:solidFill>
                <a:latin typeface="Century Gothic"/>
                <a:cs typeface="Century Gothic"/>
              </a:rPr>
              <a:t>US;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Wheat,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Soybean,</a:t>
            </a:r>
            <a:r>
              <a:rPr sz="19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50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9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Maize</a:t>
            </a:r>
            <a:r>
              <a:rPr sz="19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(corn)</a:t>
            </a:r>
            <a:endParaRPr sz="1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entury Gothic"/>
              <a:cs typeface="Century Gothic"/>
            </a:endParaRPr>
          </a:p>
          <a:p>
            <a:pPr marL="12700" marR="427355">
              <a:lnSpc>
                <a:spcPct val="115100"/>
              </a:lnSpc>
            </a:pP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Focused</a:t>
            </a:r>
            <a:r>
              <a:rPr sz="19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45" dirty="0">
                <a:solidFill>
                  <a:srgbClr val="1A3B29"/>
                </a:solidFill>
                <a:latin typeface="Century Gothic"/>
                <a:cs typeface="Century Gothic"/>
              </a:rPr>
              <a:t>relationship</a:t>
            </a:r>
            <a:r>
              <a:rPr sz="19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between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Temperature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35" dirty="0">
                <a:solidFill>
                  <a:srgbClr val="1A3B29"/>
                </a:solidFill>
                <a:latin typeface="Century Gothic"/>
                <a:cs typeface="Century Gothic"/>
              </a:rPr>
              <a:t>Change,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Tonnage,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50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20" dirty="0">
                <a:solidFill>
                  <a:srgbClr val="1A3B29"/>
                </a:solidFill>
                <a:latin typeface="Century Gothic"/>
                <a:cs typeface="Century Gothic"/>
              </a:rPr>
              <a:t>Crop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Value</a:t>
            </a:r>
            <a:r>
              <a:rPr sz="1900" spc="4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9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40" dirty="0">
                <a:solidFill>
                  <a:srgbClr val="1A3B29"/>
                </a:solidFill>
                <a:latin typeface="Century Gothic"/>
                <a:cs typeface="Century Gothic"/>
              </a:rPr>
              <a:t>each</a:t>
            </a:r>
            <a:r>
              <a:rPr sz="19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crop</a:t>
            </a:r>
            <a:r>
              <a:rPr sz="19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20" dirty="0">
                <a:solidFill>
                  <a:srgbClr val="1A3B29"/>
                </a:solidFill>
                <a:latin typeface="Century Gothic"/>
                <a:cs typeface="Century Gothic"/>
              </a:rPr>
              <a:t>type</a:t>
            </a:r>
            <a:endParaRPr sz="19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99" y="4793122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99" y="5793247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99" y="6459997"/>
            <a:ext cx="76200" cy="76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99" y="7460122"/>
            <a:ext cx="76200" cy="76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1572" y="0"/>
            <a:ext cx="9676427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542" y="1631614"/>
            <a:ext cx="15523960" cy="52061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5041" y="7732624"/>
            <a:ext cx="64293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dirty="0"/>
              <a:t>Data</a:t>
            </a:r>
            <a:r>
              <a:rPr sz="6400" spc="-160" dirty="0"/>
              <a:t> </a:t>
            </a:r>
            <a:r>
              <a:rPr sz="6400" spc="260" dirty="0"/>
              <a:t>Wrangling</a:t>
            </a:r>
            <a:endParaRPr sz="6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1572" y="0"/>
            <a:ext cx="9676427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796621"/>
            <a:ext cx="351472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250" dirty="0"/>
              <a:t>Analysis</a:t>
            </a:r>
            <a:endParaRPr sz="6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199" y="3626310"/>
            <a:ext cx="76200" cy="76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26170" y="3486642"/>
            <a:ext cx="5451475" cy="4982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Sample</a:t>
            </a:r>
            <a:r>
              <a:rPr sz="19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155" dirty="0">
                <a:solidFill>
                  <a:srgbClr val="1A3B29"/>
                </a:solidFill>
                <a:latin typeface="Century Gothic"/>
                <a:cs typeface="Century Gothic"/>
              </a:rPr>
              <a:t>size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200" dirty="0">
                <a:solidFill>
                  <a:srgbClr val="1A3B29"/>
                </a:solidFill>
                <a:latin typeface="Century Gothic"/>
                <a:cs typeface="Century Gothic"/>
              </a:rPr>
              <a:t>20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per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year</a:t>
            </a:r>
            <a:r>
              <a:rPr sz="19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for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40" dirty="0">
                <a:solidFill>
                  <a:srgbClr val="1A3B29"/>
                </a:solidFill>
                <a:latin typeface="Century Gothic"/>
                <a:cs typeface="Century Gothic"/>
              </a:rPr>
              <a:t>each</a:t>
            </a:r>
            <a:r>
              <a:rPr sz="1900" spc="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20" dirty="0">
                <a:solidFill>
                  <a:srgbClr val="1A3B29"/>
                </a:solidFill>
                <a:latin typeface="Century Gothic"/>
                <a:cs typeface="Century Gothic"/>
              </a:rPr>
              <a:t>crop</a:t>
            </a:r>
            <a:endParaRPr sz="1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entury Gothic"/>
              <a:cs typeface="Century Gothic"/>
            </a:endParaRPr>
          </a:p>
          <a:p>
            <a:pPr marL="12700" marR="1153795">
              <a:lnSpc>
                <a:spcPct val="115100"/>
              </a:lnSpc>
            </a:pPr>
            <a:r>
              <a:rPr sz="1900" spc="90" dirty="0">
                <a:solidFill>
                  <a:srgbClr val="1A3B29"/>
                </a:solidFill>
                <a:latin typeface="Century Gothic"/>
                <a:cs typeface="Century Gothic"/>
              </a:rPr>
              <a:t>Used</a:t>
            </a:r>
            <a:r>
              <a:rPr sz="19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RStudio</a:t>
            </a:r>
            <a:r>
              <a:rPr sz="19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to</a:t>
            </a:r>
            <a:r>
              <a:rPr sz="19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complete</a:t>
            </a:r>
            <a:r>
              <a:rPr sz="19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50" dirty="0">
                <a:solidFill>
                  <a:srgbClr val="1A3B29"/>
                </a:solidFill>
                <a:latin typeface="Century Gothic"/>
                <a:cs typeface="Century Gothic"/>
              </a:rPr>
              <a:t>data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exploration.</a:t>
            </a:r>
            <a:endParaRPr sz="1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entury Gothic"/>
              <a:cs typeface="Century Gothic"/>
            </a:endParaRPr>
          </a:p>
          <a:p>
            <a:pPr marL="12700" marR="5080">
              <a:lnSpc>
                <a:spcPct val="115100"/>
              </a:lnSpc>
            </a:pPr>
            <a:r>
              <a:rPr sz="1900" spc="90" dirty="0">
                <a:solidFill>
                  <a:srgbClr val="1A3B29"/>
                </a:solidFill>
                <a:latin typeface="Century Gothic"/>
                <a:cs typeface="Century Gothic"/>
              </a:rPr>
              <a:t>Used</a:t>
            </a:r>
            <a:r>
              <a:rPr sz="19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Jupyter</a:t>
            </a:r>
            <a:r>
              <a:rPr sz="1900" spc="1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Lab/Python</a:t>
            </a:r>
            <a:r>
              <a:rPr sz="19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to</a:t>
            </a:r>
            <a:r>
              <a:rPr sz="1900" spc="1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run</a:t>
            </a:r>
            <a:r>
              <a:rPr sz="1900" spc="1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simple</a:t>
            </a:r>
            <a:r>
              <a:rPr sz="19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linear </a:t>
            </a:r>
            <a:r>
              <a:rPr sz="1900" spc="114" dirty="0">
                <a:solidFill>
                  <a:srgbClr val="1A3B29"/>
                </a:solidFill>
                <a:latin typeface="Century Gothic"/>
                <a:cs typeface="Century Gothic"/>
              </a:rPr>
              <a:t>regressions</a:t>
            </a:r>
            <a:r>
              <a:rPr sz="1900" spc="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on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40" dirty="0">
                <a:solidFill>
                  <a:srgbClr val="1A3B29"/>
                </a:solidFill>
                <a:latin typeface="Century Gothic"/>
                <a:cs typeface="Century Gothic"/>
              </a:rPr>
              <a:t>each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crop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(Wheat,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Soybean, </a:t>
            </a:r>
            <a:r>
              <a:rPr sz="1900" spc="-50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900" spc="1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Maize/Corn)</a:t>
            </a:r>
            <a:r>
              <a:rPr sz="1900" spc="1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variable</a:t>
            </a:r>
            <a:r>
              <a:rPr sz="1900" spc="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against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Temperature</a:t>
            </a:r>
            <a:r>
              <a:rPr sz="1900" spc="48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change.</a:t>
            </a:r>
            <a:endParaRPr sz="1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entury Gothic"/>
              <a:cs typeface="Century Gothic"/>
            </a:endParaRPr>
          </a:p>
          <a:p>
            <a:pPr marL="12700" marR="46990">
              <a:lnSpc>
                <a:spcPct val="115100"/>
              </a:lnSpc>
            </a:pP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Jupyter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Lab/Python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was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80" dirty="0">
                <a:solidFill>
                  <a:srgbClr val="1A3B29"/>
                </a:solidFill>
                <a:latin typeface="Century Gothic"/>
                <a:cs typeface="Century Gothic"/>
              </a:rPr>
              <a:t>also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used</a:t>
            </a:r>
            <a:r>
              <a:rPr sz="1900" spc="1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to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run</a:t>
            </a:r>
            <a:r>
              <a:rPr sz="1900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25" dirty="0">
                <a:solidFill>
                  <a:srgbClr val="1A3B29"/>
                </a:solidFill>
                <a:latin typeface="Century Gothic"/>
                <a:cs typeface="Century Gothic"/>
              </a:rPr>
              <a:t>the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correlation</a:t>
            </a:r>
            <a:r>
              <a:rPr sz="1900" spc="2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matrix</a:t>
            </a:r>
            <a:r>
              <a:rPr sz="1900" spc="229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900" spc="2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00" spc="229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dataset.</a:t>
            </a:r>
            <a:endParaRPr sz="19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Century Gothic"/>
              <a:cs typeface="Century Gothic"/>
            </a:endParaRPr>
          </a:p>
          <a:p>
            <a:pPr marL="12700" marR="361950">
              <a:lnSpc>
                <a:spcPct val="115100"/>
              </a:lnSpc>
              <a:tabLst>
                <a:tab pos="2041525" algn="l"/>
              </a:tabLst>
            </a:pP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Created</a:t>
            </a:r>
            <a:r>
              <a:rPr sz="1900" spc="-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85" dirty="0">
                <a:solidFill>
                  <a:srgbClr val="1A3B29"/>
                </a:solidFill>
                <a:latin typeface="Century Gothic"/>
                <a:cs typeface="Century Gothic"/>
              </a:rPr>
              <a:t>visuals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	in</a:t>
            </a:r>
            <a:r>
              <a:rPr sz="1900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Tableau</a:t>
            </a:r>
            <a:r>
              <a:rPr sz="1900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to</a:t>
            </a:r>
            <a:r>
              <a:rPr sz="1900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explore</a:t>
            </a:r>
            <a:r>
              <a:rPr sz="1900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25" dirty="0">
                <a:solidFill>
                  <a:srgbClr val="1A3B29"/>
                </a:solidFill>
                <a:latin typeface="Century Gothic"/>
                <a:cs typeface="Century Gothic"/>
              </a:rPr>
              <a:t>the </a:t>
            </a:r>
            <a:r>
              <a:rPr sz="1900" spc="45" dirty="0">
                <a:solidFill>
                  <a:srgbClr val="1A3B29"/>
                </a:solidFill>
                <a:latin typeface="Century Gothic"/>
                <a:cs typeface="Century Gothic"/>
              </a:rPr>
              <a:t>relationship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between</a:t>
            </a: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variables.</a:t>
            </a:r>
            <a:endParaRPr sz="19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199" y="4293060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199" y="5293185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199" y="6960059"/>
            <a:ext cx="76200" cy="76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199" y="7960184"/>
            <a:ext cx="76200" cy="761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542883"/>
            <a:ext cx="3415665" cy="1060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00" spc="290" dirty="0"/>
              <a:t>NetCDF</a:t>
            </a:r>
            <a:endParaRPr sz="6800"/>
          </a:p>
        </p:txBody>
      </p:sp>
      <p:sp>
        <p:nvSpPr>
          <p:cNvPr id="3" name="object 3"/>
          <p:cNvSpPr txBox="1"/>
          <p:nvPr/>
        </p:nvSpPr>
        <p:spPr>
          <a:xfrm>
            <a:off x="6834809" y="2542028"/>
            <a:ext cx="2162810" cy="1379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3800" b="1" spc="185" dirty="0">
                <a:solidFill>
                  <a:srgbClr val="1A3B29"/>
                </a:solidFill>
                <a:latin typeface="Century Gothic"/>
                <a:cs typeface="Century Gothic"/>
              </a:rPr>
              <a:t>What</a:t>
            </a:r>
            <a:r>
              <a:rPr sz="3800" b="1" spc="-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3800" b="1" spc="235" dirty="0">
                <a:solidFill>
                  <a:srgbClr val="1A3B29"/>
                </a:solidFill>
                <a:latin typeface="Century Gothic"/>
                <a:cs typeface="Century Gothic"/>
              </a:rPr>
              <a:t>is </a:t>
            </a:r>
            <a:r>
              <a:rPr sz="3800" b="1" spc="100" dirty="0">
                <a:solidFill>
                  <a:srgbClr val="1A3B29"/>
                </a:solidFill>
                <a:latin typeface="Century Gothic"/>
                <a:cs typeface="Century Gothic"/>
              </a:rPr>
              <a:t>NetCDF?</a:t>
            </a:r>
            <a:endParaRPr sz="38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58481" y="2536636"/>
            <a:ext cx="6285230" cy="1440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5"/>
              </a:spcBef>
            </a:pP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NetCDF</a:t>
            </a:r>
            <a:r>
              <a:rPr sz="20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215" dirty="0">
                <a:solidFill>
                  <a:srgbClr val="1A3B29"/>
                </a:solidFill>
                <a:latin typeface="Century Gothic"/>
                <a:cs typeface="Century Gothic"/>
              </a:rPr>
              <a:t>is</a:t>
            </a:r>
            <a:r>
              <a:rPr sz="20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a</a:t>
            </a:r>
            <a:r>
              <a:rPr sz="20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140" dirty="0">
                <a:solidFill>
                  <a:srgbClr val="1A3B29"/>
                </a:solidFill>
                <a:latin typeface="Century Gothic"/>
                <a:cs typeface="Century Gothic"/>
              </a:rPr>
              <a:t>set</a:t>
            </a:r>
            <a:r>
              <a:rPr sz="20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20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1A3B29"/>
                </a:solidFill>
                <a:latin typeface="Century Gothic"/>
                <a:cs typeface="Century Gothic"/>
              </a:rPr>
              <a:t>software</a:t>
            </a:r>
            <a:r>
              <a:rPr sz="20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90" dirty="0">
                <a:solidFill>
                  <a:srgbClr val="1A3B29"/>
                </a:solidFill>
                <a:latin typeface="Century Gothic"/>
                <a:cs typeface="Century Gothic"/>
              </a:rPr>
              <a:t>libraries</a:t>
            </a:r>
            <a:r>
              <a:rPr sz="20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40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20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125" dirty="0">
                <a:solidFill>
                  <a:srgbClr val="1A3B29"/>
                </a:solidFill>
                <a:latin typeface="Century Gothic"/>
                <a:cs typeface="Century Gothic"/>
              </a:rPr>
              <a:t>self- </a:t>
            </a:r>
            <a:r>
              <a:rPr sz="2000" spc="45" dirty="0">
                <a:solidFill>
                  <a:srgbClr val="1A3B29"/>
                </a:solidFill>
                <a:latin typeface="Century Gothic"/>
                <a:cs typeface="Century Gothic"/>
              </a:rPr>
              <a:t>describing,</a:t>
            </a:r>
            <a:r>
              <a:rPr sz="2000" spc="4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25" dirty="0">
                <a:solidFill>
                  <a:srgbClr val="1A3B29"/>
                </a:solidFill>
                <a:latin typeface="Century Gothic"/>
                <a:cs typeface="Century Gothic"/>
              </a:rPr>
              <a:t>machine-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independent</a:t>
            </a:r>
            <a:r>
              <a:rPr sz="2000" spc="4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55" dirty="0">
                <a:solidFill>
                  <a:srgbClr val="1A3B29"/>
                </a:solidFill>
                <a:latin typeface="Century Gothic"/>
                <a:cs typeface="Century Gothic"/>
              </a:rPr>
              <a:t>data</a:t>
            </a:r>
            <a:r>
              <a:rPr sz="2000" spc="4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1A3B29"/>
                </a:solidFill>
                <a:latin typeface="Century Gothic"/>
                <a:cs typeface="Century Gothic"/>
              </a:rPr>
              <a:t>formats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that</a:t>
            </a:r>
            <a:r>
              <a:rPr sz="2000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65" dirty="0">
                <a:solidFill>
                  <a:srgbClr val="1A3B29"/>
                </a:solidFill>
                <a:latin typeface="Century Gothic"/>
                <a:cs typeface="Century Gothic"/>
              </a:rPr>
              <a:t>support</a:t>
            </a:r>
            <a:r>
              <a:rPr sz="2000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2000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creation,</a:t>
            </a:r>
            <a:r>
              <a:rPr sz="2000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65" dirty="0">
                <a:solidFill>
                  <a:srgbClr val="1A3B29"/>
                </a:solidFill>
                <a:latin typeface="Century Gothic"/>
                <a:cs typeface="Century Gothic"/>
              </a:rPr>
              <a:t>access,</a:t>
            </a:r>
            <a:r>
              <a:rPr sz="2000" spc="8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40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2000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50" dirty="0">
                <a:solidFill>
                  <a:srgbClr val="1A3B29"/>
                </a:solidFill>
                <a:latin typeface="Century Gothic"/>
                <a:cs typeface="Century Gothic"/>
              </a:rPr>
              <a:t>sharing</a:t>
            </a:r>
            <a:r>
              <a:rPr sz="2000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25" dirty="0">
                <a:solidFill>
                  <a:srgbClr val="1A3B29"/>
                </a:solidFill>
                <a:latin typeface="Century Gothic"/>
                <a:cs typeface="Century Gothic"/>
              </a:rPr>
              <a:t>of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array-oriented</a:t>
            </a:r>
            <a:r>
              <a:rPr sz="2000" spc="2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1A3B29"/>
                </a:solidFill>
                <a:latin typeface="Century Gothic"/>
                <a:cs typeface="Century Gothic"/>
              </a:rPr>
              <a:t>scientific</a:t>
            </a:r>
            <a:r>
              <a:rPr sz="2000" spc="2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1A3B29"/>
                </a:solidFill>
                <a:latin typeface="Century Gothic"/>
                <a:cs typeface="Century Gothic"/>
              </a:rPr>
              <a:t>data.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4809" y="4399105"/>
            <a:ext cx="2606675" cy="1379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3800" b="1" spc="225" dirty="0">
                <a:solidFill>
                  <a:srgbClr val="1A3B29"/>
                </a:solidFill>
                <a:latin typeface="Century Gothic"/>
                <a:cs typeface="Century Gothic"/>
              </a:rPr>
              <a:t>Who </a:t>
            </a:r>
            <a:r>
              <a:rPr sz="3800" b="1" dirty="0">
                <a:solidFill>
                  <a:srgbClr val="1A3B29"/>
                </a:solidFill>
                <a:latin typeface="Century Gothic"/>
                <a:cs typeface="Century Gothic"/>
              </a:rPr>
              <a:t>created</a:t>
            </a:r>
            <a:r>
              <a:rPr sz="3800" b="1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3800" b="1" spc="75" dirty="0">
                <a:solidFill>
                  <a:srgbClr val="1A3B29"/>
                </a:solidFill>
                <a:latin typeface="Century Gothic"/>
                <a:cs typeface="Century Gothic"/>
              </a:rPr>
              <a:t>it?</a:t>
            </a:r>
            <a:endParaRPr sz="3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58481" y="4293485"/>
            <a:ext cx="7443470" cy="202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00"/>
              </a:spcBef>
            </a:pP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NetCDF</a:t>
            </a:r>
            <a:r>
              <a:rPr sz="1900" spc="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was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developed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50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200" dirty="0">
                <a:solidFill>
                  <a:srgbClr val="1A3B29"/>
                </a:solidFill>
                <a:latin typeface="Century Gothic"/>
                <a:cs typeface="Century Gothic"/>
              </a:rPr>
              <a:t>is</a:t>
            </a:r>
            <a:r>
              <a:rPr sz="1900" spc="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20" dirty="0">
                <a:solidFill>
                  <a:srgbClr val="1A3B29"/>
                </a:solidFill>
                <a:latin typeface="Century Gothic"/>
                <a:cs typeface="Century Gothic"/>
              </a:rPr>
              <a:t>maintained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at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Unidata.</a:t>
            </a:r>
            <a:r>
              <a:rPr sz="1900" spc="3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Unidata </a:t>
            </a:r>
            <a:r>
              <a:rPr sz="1900" spc="45" dirty="0">
                <a:solidFill>
                  <a:srgbClr val="1A3B29"/>
                </a:solidFill>
                <a:latin typeface="Century Gothic"/>
                <a:cs typeface="Century Gothic"/>
              </a:rPr>
              <a:t>provides</a:t>
            </a: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60" dirty="0">
                <a:solidFill>
                  <a:srgbClr val="1A3B29"/>
                </a:solidFill>
                <a:latin typeface="Century Gothic"/>
                <a:cs typeface="Century Gothic"/>
              </a:rPr>
              <a:t>data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50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software </a:t>
            </a:r>
            <a:r>
              <a:rPr sz="1900" spc="110" dirty="0">
                <a:solidFill>
                  <a:srgbClr val="1A3B29"/>
                </a:solidFill>
                <a:latin typeface="Century Gothic"/>
                <a:cs typeface="Century Gothic"/>
              </a:rPr>
              <a:t>tools</a:t>
            </a: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for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90" dirty="0">
                <a:solidFill>
                  <a:srgbClr val="1A3B29"/>
                </a:solidFill>
                <a:latin typeface="Century Gothic"/>
                <a:cs typeface="Century Gothic"/>
              </a:rPr>
              <a:t>use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9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geoscience education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50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research.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Unidata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200" dirty="0">
                <a:solidFill>
                  <a:srgbClr val="1A3B29"/>
                </a:solidFill>
                <a:latin typeface="Century Gothic"/>
                <a:cs typeface="Century Gothic"/>
              </a:rPr>
              <a:t>is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part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University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Corporation</a:t>
            </a:r>
            <a:r>
              <a:rPr sz="1900" spc="1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for</a:t>
            </a:r>
            <a:r>
              <a:rPr sz="1900" spc="2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Atmospheric</a:t>
            </a:r>
            <a:r>
              <a:rPr sz="1900" spc="2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Research</a:t>
            </a:r>
            <a:r>
              <a:rPr sz="1900" spc="1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(UCAR)</a:t>
            </a:r>
            <a:r>
              <a:rPr sz="1900" spc="2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Community </a:t>
            </a:r>
            <a:r>
              <a:rPr sz="1900" spc="55" dirty="0">
                <a:solidFill>
                  <a:srgbClr val="1A3B29"/>
                </a:solidFill>
                <a:latin typeface="Century Gothic"/>
                <a:cs typeface="Century Gothic"/>
              </a:rPr>
              <a:t>Programs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(UCP).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Unidata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200" dirty="0">
                <a:solidFill>
                  <a:srgbClr val="1A3B29"/>
                </a:solidFill>
                <a:latin typeface="Century Gothic"/>
                <a:cs typeface="Century Gothic"/>
              </a:rPr>
              <a:t>is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funded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primarily</a:t>
            </a:r>
            <a:r>
              <a:rPr sz="19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by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National </a:t>
            </a:r>
            <a:r>
              <a:rPr sz="1900" dirty="0">
                <a:solidFill>
                  <a:srgbClr val="1A3B29"/>
                </a:solidFill>
                <a:latin typeface="Century Gothic"/>
                <a:cs typeface="Century Gothic"/>
              </a:rPr>
              <a:t>Science</a:t>
            </a:r>
            <a:r>
              <a:rPr sz="1900" spc="3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00" spc="-10" dirty="0">
                <a:solidFill>
                  <a:srgbClr val="1A3B29"/>
                </a:solidFill>
                <a:latin typeface="Century Gothic"/>
                <a:cs typeface="Century Gothic"/>
              </a:rPr>
              <a:t>Foundation.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4809" y="6392438"/>
            <a:ext cx="2857500" cy="1379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3800" b="1" spc="190" dirty="0">
                <a:solidFill>
                  <a:srgbClr val="1A3B29"/>
                </a:solidFill>
                <a:latin typeface="Century Gothic"/>
                <a:cs typeface="Century Gothic"/>
              </a:rPr>
              <a:t>Where</a:t>
            </a:r>
            <a:r>
              <a:rPr sz="3800" b="1" spc="-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3800" b="1" spc="-25" dirty="0">
                <a:solidFill>
                  <a:srgbClr val="1A3B29"/>
                </a:solidFill>
                <a:latin typeface="Century Gothic"/>
                <a:cs typeface="Century Gothic"/>
              </a:rPr>
              <a:t>can </a:t>
            </a:r>
            <a:r>
              <a:rPr sz="3800" b="1" spc="160" dirty="0">
                <a:solidFill>
                  <a:srgbClr val="1A3B29"/>
                </a:solidFill>
                <a:latin typeface="Century Gothic"/>
                <a:cs typeface="Century Gothic"/>
              </a:rPr>
              <a:t>it</a:t>
            </a:r>
            <a:r>
              <a:rPr sz="3800" b="1" spc="-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3800" b="1" dirty="0">
                <a:solidFill>
                  <a:srgbClr val="1A3B29"/>
                </a:solidFill>
                <a:latin typeface="Century Gothic"/>
                <a:cs typeface="Century Gothic"/>
              </a:rPr>
              <a:t>be</a:t>
            </a:r>
            <a:r>
              <a:rPr sz="3800" b="1" spc="-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3800" b="1" spc="-10" dirty="0">
                <a:solidFill>
                  <a:srgbClr val="1A3B29"/>
                </a:solidFill>
                <a:latin typeface="Century Gothic"/>
                <a:cs typeface="Century Gothic"/>
              </a:rPr>
              <a:t>found?</a:t>
            </a:r>
            <a:endParaRPr sz="3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9327" y="6568541"/>
            <a:ext cx="6940550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000" spc="13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20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NetCDF</a:t>
            </a:r>
            <a:r>
              <a:rPr sz="20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25" dirty="0">
                <a:solidFill>
                  <a:srgbClr val="1A3B29"/>
                </a:solidFill>
                <a:latin typeface="Century Gothic"/>
                <a:cs typeface="Century Gothic"/>
              </a:rPr>
              <a:t>homepage</a:t>
            </a:r>
            <a:r>
              <a:rPr sz="20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may</a:t>
            </a:r>
            <a:r>
              <a:rPr sz="20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be</a:t>
            </a:r>
            <a:r>
              <a:rPr sz="20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found</a:t>
            </a:r>
            <a:r>
              <a:rPr sz="2000" spc="5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25" dirty="0">
                <a:solidFill>
                  <a:srgbClr val="1A3B29"/>
                </a:solidFill>
                <a:latin typeface="Century Gothic"/>
                <a:cs typeface="Century Gothic"/>
              </a:rPr>
              <a:t>at </a:t>
            </a:r>
            <a:r>
              <a:rPr sz="2000" b="1" spc="65" dirty="0">
                <a:solidFill>
                  <a:srgbClr val="1A3B29"/>
                </a:solidFill>
                <a:latin typeface="Century Gothic"/>
                <a:cs typeface="Century Gothic"/>
                <a:hlinkClick r:id="rId2"/>
              </a:rPr>
              <a:t>http://www.unidata.ucar.edu/software/netcdf/</a:t>
            </a:r>
            <a:r>
              <a:rPr sz="2000" spc="65" dirty="0">
                <a:solidFill>
                  <a:srgbClr val="1A3B29"/>
                </a:solidFill>
                <a:latin typeface="Century Gothic"/>
                <a:cs typeface="Century Gothic"/>
                <a:hlinkClick r:id="rId2"/>
              </a:rPr>
              <a:t>.</a:t>
            </a:r>
            <a:r>
              <a:rPr sz="2000" spc="110" dirty="0">
                <a:solidFill>
                  <a:srgbClr val="1A3B29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2000" spc="105" dirty="0">
                <a:solidFill>
                  <a:srgbClr val="1A3B29"/>
                </a:solidFill>
                <a:latin typeface="Century Gothic"/>
                <a:cs typeface="Century Gothic"/>
              </a:rPr>
              <a:t>The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NetCDF</a:t>
            </a:r>
            <a:r>
              <a:rPr sz="20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75" dirty="0">
                <a:solidFill>
                  <a:srgbClr val="1A3B29"/>
                </a:solidFill>
                <a:latin typeface="Century Gothic"/>
                <a:cs typeface="Century Gothic"/>
              </a:rPr>
              <a:t>source-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code</a:t>
            </a:r>
            <a:r>
              <a:rPr sz="20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215" dirty="0">
                <a:solidFill>
                  <a:srgbClr val="1A3B29"/>
                </a:solidFill>
                <a:latin typeface="Century Gothic"/>
                <a:cs typeface="Century Gothic"/>
              </a:rPr>
              <a:t>is</a:t>
            </a:r>
            <a:r>
              <a:rPr sz="20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55" dirty="0">
                <a:solidFill>
                  <a:srgbClr val="1A3B29"/>
                </a:solidFill>
                <a:latin typeface="Century Gothic"/>
                <a:cs typeface="Century Gothic"/>
              </a:rPr>
              <a:t>hosted</a:t>
            </a:r>
            <a:r>
              <a:rPr sz="20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at</a:t>
            </a:r>
            <a:r>
              <a:rPr sz="20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GitHub,</a:t>
            </a:r>
            <a:r>
              <a:rPr sz="20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4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2000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may</a:t>
            </a:r>
            <a:r>
              <a:rPr sz="2000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-25" dirty="0">
                <a:solidFill>
                  <a:srgbClr val="1A3B29"/>
                </a:solidFill>
                <a:latin typeface="Century Gothic"/>
                <a:cs typeface="Century Gothic"/>
              </a:rPr>
              <a:t>be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found</a:t>
            </a:r>
            <a:r>
              <a:rPr sz="20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spc="55" dirty="0">
                <a:solidFill>
                  <a:srgbClr val="1A3B29"/>
                </a:solidFill>
                <a:latin typeface="Century Gothic"/>
                <a:cs typeface="Century Gothic"/>
              </a:rPr>
              <a:t>directly</a:t>
            </a:r>
            <a:r>
              <a:rPr sz="20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1A3B29"/>
                </a:solidFill>
                <a:latin typeface="Century Gothic"/>
                <a:cs typeface="Century Gothic"/>
              </a:rPr>
              <a:t>at</a:t>
            </a:r>
            <a:r>
              <a:rPr sz="20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000" b="1" spc="55" dirty="0">
                <a:solidFill>
                  <a:srgbClr val="1A3B29"/>
                </a:solidFill>
                <a:latin typeface="Century Gothic"/>
                <a:cs typeface="Century Gothic"/>
                <a:hlinkClick r:id="rId3"/>
              </a:rPr>
              <a:t>http://github.com/Unidata/netcdf-</a:t>
            </a:r>
            <a:r>
              <a:rPr sz="2000" b="1" spc="-50" dirty="0">
                <a:solidFill>
                  <a:srgbClr val="1A3B29"/>
                </a:solidFill>
                <a:latin typeface="Century Gothic"/>
                <a:cs typeface="Century Gothic"/>
                <a:hlinkClick r:id="rId3"/>
              </a:rPr>
              <a:t>c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71330" y="4152280"/>
            <a:ext cx="10220325" cy="0"/>
          </a:xfrm>
          <a:custGeom>
            <a:avLst/>
            <a:gdLst/>
            <a:ahLst/>
            <a:cxnLst/>
            <a:rect l="l" t="t" r="r" b="b"/>
            <a:pathLst>
              <a:path w="10220325">
                <a:moveTo>
                  <a:pt x="0" y="0"/>
                </a:moveTo>
                <a:lnTo>
                  <a:pt x="10220312" y="0"/>
                </a:lnTo>
              </a:path>
            </a:pathLst>
          </a:custGeom>
          <a:ln w="47624">
            <a:solidFill>
              <a:srgbClr val="256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71386" y="6460660"/>
            <a:ext cx="10220325" cy="24130"/>
          </a:xfrm>
          <a:custGeom>
            <a:avLst/>
            <a:gdLst/>
            <a:ahLst/>
            <a:cxnLst/>
            <a:rect l="l" t="t" r="r" b="b"/>
            <a:pathLst>
              <a:path w="10220325" h="24129">
                <a:moveTo>
                  <a:pt x="0" y="0"/>
                </a:moveTo>
                <a:lnTo>
                  <a:pt x="10220312" y="23711"/>
                </a:lnTo>
              </a:path>
            </a:pathLst>
          </a:custGeom>
          <a:ln w="47624">
            <a:solidFill>
              <a:srgbClr val="256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97159"/>
            <a:ext cx="10590530" cy="1060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00" spc="215" dirty="0"/>
              <a:t>Accessing</a:t>
            </a:r>
            <a:r>
              <a:rPr sz="6800" spc="-135" dirty="0"/>
              <a:t> </a:t>
            </a:r>
            <a:r>
              <a:rPr sz="6800" spc="300" dirty="0"/>
              <a:t>NetCDF</a:t>
            </a:r>
            <a:r>
              <a:rPr sz="6800" spc="-135" dirty="0"/>
              <a:t> </a:t>
            </a:r>
            <a:r>
              <a:rPr sz="6800" spc="515" dirty="0"/>
              <a:t>Files</a:t>
            </a:r>
            <a:endParaRPr sz="6800"/>
          </a:p>
        </p:txBody>
      </p:sp>
      <p:sp>
        <p:nvSpPr>
          <p:cNvPr id="3" name="object 3"/>
          <p:cNvSpPr txBox="1"/>
          <p:nvPr/>
        </p:nvSpPr>
        <p:spPr>
          <a:xfrm>
            <a:off x="4452196" y="3190367"/>
            <a:ext cx="1594485" cy="130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z="3600" b="1" spc="70" dirty="0">
                <a:solidFill>
                  <a:srgbClr val="1A3B29"/>
                </a:solidFill>
                <a:latin typeface="Century Gothic"/>
                <a:cs typeface="Century Gothic"/>
              </a:rPr>
              <a:t>Python </a:t>
            </a:r>
            <a:r>
              <a:rPr sz="3600" b="1" spc="140" dirty="0">
                <a:solidFill>
                  <a:srgbClr val="1A3B29"/>
                </a:solidFill>
                <a:latin typeface="Century Gothic"/>
                <a:cs typeface="Century Gothic"/>
              </a:rPr>
              <a:t>Script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28040" y="3116782"/>
            <a:ext cx="35680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95" dirty="0">
                <a:solidFill>
                  <a:srgbClr val="1A3B29"/>
                </a:solidFill>
                <a:latin typeface="Century Gothic"/>
                <a:cs typeface="Century Gothic"/>
              </a:rPr>
              <a:t>Examples</a:t>
            </a:r>
            <a:r>
              <a:rPr sz="2200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200" spc="5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22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1A3B29"/>
                </a:solidFill>
                <a:latin typeface="Century Gothic"/>
                <a:cs typeface="Century Gothic"/>
              </a:rPr>
              <a:t>code</a:t>
            </a:r>
            <a:r>
              <a:rPr sz="22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1A3B29"/>
                </a:solidFill>
                <a:latin typeface="Century Gothic"/>
                <a:cs typeface="Century Gothic"/>
              </a:rPr>
              <a:t>are</a:t>
            </a:r>
            <a:r>
              <a:rPr sz="22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200" spc="-25" dirty="0">
                <a:solidFill>
                  <a:srgbClr val="1A3B29"/>
                </a:solidFill>
                <a:latin typeface="Century Gothic"/>
                <a:cs typeface="Century Gothic"/>
              </a:rPr>
              <a:t>at: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28040" y="3847218"/>
            <a:ext cx="8731250" cy="807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sz="2200" spc="40" dirty="0">
                <a:solidFill>
                  <a:srgbClr val="1A3B29"/>
                </a:solidFill>
                <a:latin typeface="Century Gothic"/>
                <a:cs typeface="Century Gothic"/>
                <a:hlinkClick r:id="rId2"/>
              </a:rPr>
              <a:t>https://confluence.ecmwf.int/display/CKB/How+to+convert+ </a:t>
            </a:r>
            <a:r>
              <a:rPr sz="2200" spc="70" dirty="0">
                <a:solidFill>
                  <a:srgbClr val="1A3B29"/>
                </a:solidFill>
                <a:latin typeface="Century Gothic"/>
                <a:cs typeface="Century Gothic"/>
                <a:hlinkClick r:id="rId2"/>
              </a:rPr>
              <a:t>NetCDF+to+CSV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2196" y="5977822"/>
            <a:ext cx="1844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1A3B29"/>
                </a:solidFill>
                <a:latin typeface="Century Gothic"/>
                <a:cs typeface="Century Gothic"/>
              </a:rPr>
              <a:t>Panoply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8040" y="5674404"/>
            <a:ext cx="7044055" cy="113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13380">
              <a:lnSpc>
                <a:spcPct val="115300"/>
              </a:lnSpc>
              <a:spcBef>
                <a:spcPts val="100"/>
              </a:spcBef>
            </a:pPr>
            <a:r>
              <a:rPr sz="2100" dirty="0">
                <a:solidFill>
                  <a:srgbClr val="1A3B29"/>
                </a:solidFill>
                <a:latin typeface="Century Gothic"/>
                <a:cs typeface="Century Gothic"/>
              </a:rPr>
              <a:t>Download</a:t>
            </a:r>
            <a:r>
              <a:rPr sz="2100" spc="1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100" dirty="0">
                <a:solidFill>
                  <a:srgbClr val="1A3B29"/>
                </a:solidFill>
                <a:latin typeface="Century Gothic"/>
                <a:cs typeface="Century Gothic"/>
              </a:rPr>
              <a:t>from</a:t>
            </a:r>
            <a:r>
              <a:rPr sz="21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100" spc="55" dirty="0">
                <a:solidFill>
                  <a:srgbClr val="1A3B29"/>
                </a:solidFill>
                <a:latin typeface="Century Gothic"/>
                <a:cs typeface="Century Gothic"/>
              </a:rPr>
              <a:t>NASA</a:t>
            </a:r>
            <a:r>
              <a:rPr sz="21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100" spc="40" dirty="0">
                <a:solidFill>
                  <a:srgbClr val="1A3B29"/>
                </a:solidFill>
                <a:latin typeface="Century Gothic"/>
                <a:cs typeface="Century Gothic"/>
              </a:rPr>
              <a:t>website. </a:t>
            </a:r>
            <a:r>
              <a:rPr sz="2100" spc="95" dirty="0">
                <a:solidFill>
                  <a:srgbClr val="1A3B29"/>
                </a:solidFill>
                <a:latin typeface="Century Gothic"/>
                <a:cs typeface="Century Gothic"/>
              </a:rPr>
              <a:t>Must</a:t>
            </a:r>
            <a:r>
              <a:rPr sz="21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100" spc="-30" dirty="0">
                <a:solidFill>
                  <a:srgbClr val="1A3B29"/>
                </a:solidFill>
                <a:latin typeface="Century Gothic"/>
                <a:cs typeface="Century Gothic"/>
              </a:rPr>
              <a:t>have</a:t>
            </a:r>
            <a:r>
              <a:rPr sz="21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100" spc="-140" dirty="0">
                <a:solidFill>
                  <a:srgbClr val="1A3B29"/>
                </a:solidFill>
                <a:latin typeface="Century Gothic"/>
                <a:cs typeface="Century Gothic"/>
              </a:rPr>
              <a:t>Java</a:t>
            </a:r>
            <a:r>
              <a:rPr sz="21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100" spc="204" dirty="0">
                <a:solidFill>
                  <a:srgbClr val="1A3B29"/>
                </a:solidFill>
                <a:latin typeface="Century Gothic"/>
                <a:cs typeface="Century Gothic"/>
              </a:rPr>
              <a:t>9</a:t>
            </a:r>
            <a:r>
              <a:rPr sz="21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100" dirty="0">
                <a:solidFill>
                  <a:srgbClr val="1A3B29"/>
                </a:solidFill>
                <a:latin typeface="Century Gothic"/>
                <a:cs typeface="Century Gothic"/>
              </a:rPr>
              <a:t>to</a:t>
            </a:r>
            <a:r>
              <a:rPr sz="2100" spc="45" dirty="0">
                <a:solidFill>
                  <a:srgbClr val="1A3B29"/>
                </a:solidFill>
                <a:latin typeface="Century Gothic"/>
                <a:cs typeface="Century Gothic"/>
              </a:rPr>
              <a:t> use.</a:t>
            </a:r>
            <a:endParaRPr sz="2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2100" spc="-10" dirty="0">
                <a:solidFill>
                  <a:srgbClr val="1A3B29"/>
                </a:solidFill>
                <a:latin typeface="Century Gothic"/>
                <a:cs typeface="Century Gothic"/>
                <a:hlinkClick r:id="rId3"/>
              </a:rPr>
              <a:t>https://www.giss.nasa.gov/tools/panoply/download</a:t>
            </a:r>
            <a:endParaRPr sz="21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5488" y="8211041"/>
            <a:ext cx="3056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45" dirty="0">
                <a:solidFill>
                  <a:srgbClr val="1A3B29"/>
                </a:solidFill>
                <a:latin typeface="Century Gothic"/>
                <a:cs typeface="Century Gothic"/>
              </a:rPr>
              <a:t>netcdf4excel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8040" y="8002189"/>
            <a:ext cx="37001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105" dirty="0">
                <a:solidFill>
                  <a:srgbClr val="1A3B29"/>
                </a:solidFill>
                <a:latin typeface="Century Gothic"/>
                <a:cs typeface="Century Gothic"/>
              </a:rPr>
              <a:t>Instructions</a:t>
            </a:r>
            <a:r>
              <a:rPr sz="2200" spc="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200" spc="-25" dirty="0">
                <a:solidFill>
                  <a:srgbClr val="1A3B29"/>
                </a:solidFill>
                <a:latin typeface="Century Gothic"/>
                <a:cs typeface="Century Gothic"/>
              </a:rPr>
              <a:t>can</a:t>
            </a:r>
            <a:r>
              <a:rPr sz="2200" spc="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1A3B29"/>
                </a:solidFill>
                <a:latin typeface="Century Gothic"/>
                <a:cs typeface="Century Gothic"/>
              </a:rPr>
              <a:t>be</a:t>
            </a:r>
            <a:r>
              <a:rPr sz="2200" spc="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rgbClr val="1A3B29"/>
                </a:solidFill>
                <a:latin typeface="Century Gothic"/>
                <a:cs typeface="Century Gothic"/>
              </a:rPr>
              <a:t>found: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8040" y="8732626"/>
            <a:ext cx="8731250" cy="807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sz="2200" spc="40" dirty="0">
                <a:solidFill>
                  <a:srgbClr val="1A3B29"/>
                </a:solidFill>
                <a:latin typeface="Century Gothic"/>
                <a:cs typeface="Century Gothic"/>
                <a:hlinkClick r:id="rId2"/>
              </a:rPr>
              <a:t>https://confluence.ecmwf.int/display/CKB/How+to+convert+ </a:t>
            </a:r>
            <a:r>
              <a:rPr sz="2200" spc="70" dirty="0">
                <a:solidFill>
                  <a:srgbClr val="1A3B29"/>
                </a:solidFill>
                <a:latin typeface="Century Gothic"/>
                <a:cs typeface="Century Gothic"/>
                <a:hlinkClick r:id="rId2"/>
              </a:rPr>
              <a:t>NetCDF+to+CSV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26753" y="5010745"/>
            <a:ext cx="12116435" cy="0"/>
          </a:xfrm>
          <a:custGeom>
            <a:avLst/>
            <a:gdLst/>
            <a:ahLst/>
            <a:cxnLst/>
            <a:rect l="l" t="t" r="r" b="b"/>
            <a:pathLst>
              <a:path w="12116435">
                <a:moveTo>
                  <a:pt x="0" y="0"/>
                </a:moveTo>
                <a:lnTo>
                  <a:pt x="12115863" y="0"/>
                </a:lnTo>
              </a:path>
            </a:pathLst>
          </a:custGeom>
          <a:ln w="57150">
            <a:solidFill>
              <a:srgbClr val="256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26753" y="7559702"/>
            <a:ext cx="12116435" cy="28575"/>
          </a:xfrm>
          <a:custGeom>
            <a:avLst/>
            <a:gdLst/>
            <a:ahLst/>
            <a:cxnLst/>
            <a:rect l="l" t="t" r="r" b="b"/>
            <a:pathLst>
              <a:path w="12116435" h="28575">
                <a:moveTo>
                  <a:pt x="0" y="0"/>
                </a:moveTo>
                <a:lnTo>
                  <a:pt x="12115924" y="28430"/>
                </a:lnTo>
              </a:path>
            </a:pathLst>
          </a:custGeom>
          <a:ln w="57149">
            <a:solidFill>
              <a:srgbClr val="256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40511"/>
            <a:ext cx="9143999" cy="102464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1624" y="783140"/>
            <a:ext cx="3785235" cy="19297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37845">
              <a:lnSpc>
                <a:spcPct val="116799"/>
              </a:lnSpc>
              <a:spcBef>
                <a:spcPts val="90"/>
              </a:spcBef>
            </a:pPr>
            <a:r>
              <a:rPr sz="5350" spc="245" dirty="0"/>
              <a:t>NetCDF </a:t>
            </a:r>
            <a:r>
              <a:rPr sz="5350" spc="320" dirty="0"/>
              <a:t>Resources</a:t>
            </a:r>
            <a:endParaRPr sz="53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74" y="3391530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9712" y="3939218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74" y="4496430"/>
            <a:ext cx="66675" cy="66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9712" y="4767893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74" y="5325105"/>
            <a:ext cx="66675" cy="666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9712" y="6149018"/>
            <a:ext cx="76200" cy="76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74" y="6706230"/>
            <a:ext cx="66675" cy="666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9712" y="6977693"/>
            <a:ext cx="76200" cy="761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9712" y="7253918"/>
            <a:ext cx="76200" cy="761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1574" y="8087355"/>
            <a:ext cx="66675" cy="666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9712" y="8358817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9712" y="8911267"/>
            <a:ext cx="76200" cy="76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360388" y="3247900"/>
            <a:ext cx="6252210" cy="610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0860">
              <a:lnSpc>
                <a:spcPct val="113300"/>
              </a:lnSpc>
              <a:spcBef>
                <a:spcPts val="100"/>
              </a:spcBef>
            </a:pP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Really</a:t>
            </a:r>
            <a:r>
              <a:rPr sz="16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good</a:t>
            </a:r>
            <a:r>
              <a:rPr sz="16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video</a:t>
            </a:r>
            <a:r>
              <a:rPr sz="16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that</a:t>
            </a:r>
            <a:r>
              <a:rPr sz="16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45" dirty="0">
                <a:solidFill>
                  <a:srgbClr val="1A3B29"/>
                </a:solidFill>
                <a:latin typeface="Century Gothic"/>
                <a:cs typeface="Century Gothic"/>
              </a:rPr>
              <a:t>explains</a:t>
            </a:r>
            <a:r>
              <a:rPr sz="16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NetCDF</a:t>
            </a:r>
            <a:r>
              <a:rPr sz="16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110" dirty="0">
                <a:solidFill>
                  <a:srgbClr val="1A3B29"/>
                </a:solidFill>
                <a:latin typeface="Century Gothic"/>
                <a:cs typeface="Century Gothic"/>
              </a:rPr>
              <a:t>files</a:t>
            </a:r>
            <a:r>
              <a:rPr sz="16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-45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600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95" dirty="0">
                <a:solidFill>
                  <a:srgbClr val="1A3B29"/>
                </a:solidFill>
                <a:latin typeface="Century Gothic"/>
                <a:cs typeface="Century Gothic"/>
              </a:rPr>
              <a:t>shows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examples</a:t>
            </a:r>
            <a:r>
              <a:rPr sz="16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6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how</a:t>
            </a:r>
            <a:r>
              <a:rPr sz="1600" spc="1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to</a:t>
            </a:r>
            <a:r>
              <a:rPr sz="16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60" dirty="0">
                <a:solidFill>
                  <a:srgbClr val="1A3B29"/>
                </a:solidFill>
                <a:latin typeface="Century Gothic"/>
                <a:cs typeface="Century Gothic"/>
              </a:rPr>
              <a:t>visualize</a:t>
            </a:r>
            <a:r>
              <a:rPr sz="1600" spc="114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600" spc="12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-20" dirty="0">
                <a:solidFill>
                  <a:srgbClr val="1A3B29"/>
                </a:solidFill>
                <a:latin typeface="Century Gothic"/>
                <a:cs typeface="Century Gothic"/>
              </a:rPr>
              <a:t>data</a:t>
            </a:r>
            <a:endParaRPr sz="1600">
              <a:latin typeface="Century Gothic"/>
              <a:cs typeface="Century Gothic"/>
            </a:endParaRPr>
          </a:p>
          <a:p>
            <a:pPr marL="356870">
              <a:lnSpc>
                <a:spcPct val="100000"/>
              </a:lnSpc>
              <a:spcBef>
                <a:spcPts val="254"/>
              </a:spcBef>
            </a:pP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  <a:hlinkClick r:id="rId6"/>
              </a:rPr>
              <a:t>https://www.youtube.com/watch?v=XqoetylQAIY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entury Gothic"/>
              <a:cs typeface="Century Gothic"/>
            </a:endParaRPr>
          </a:p>
          <a:p>
            <a:pPr marL="356870" marR="555625" indent="-344805">
              <a:lnSpc>
                <a:spcPct val="113300"/>
              </a:lnSpc>
              <a:spcBef>
                <a:spcPts val="5"/>
              </a:spcBef>
            </a:pPr>
            <a:r>
              <a:rPr sz="1600" spc="45" dirty="0">
                <a:solidFill>
                  <a:srgbClr val="1A3B29"/>
                </a:solidFill>
                <a:latin typeface="Century Gothic"/>
                <a:cs typeface="Century Gothic"/>
              </a:rPr>
              <a:t>Interesting</a:t>
            </a:r>
            <a:r>
              <a:rPr sz="1600" spc="9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basic</a:t>
            </a:r>
            <a:r>
              <a:rPr sz="16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understanding</a:t>
            </a:r>
            <a:r>
              <a:rPr sz="16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6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how</a:t>
            </a:r>
            <a:r>
              <a:rPr sz="16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a</a:t>
            </a:r>
            <a:r>
              <a:rPr sz="16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NetCDF</a:t>
            </a:r>
            <a:r>
              <a:rPr sz="1600" spc="9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90" dirty="0">
                <a:solidFill>
                  <a:srgbClr val="1A3B29"/>
                </a:solidFill>
                <a:latin typeface="Century Gothic"/>
                <a:cs typeface="Century Gothic"/>
              </a:rPr>
              <a:t>works </a:t>
            </a: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  <a:hlinkClick r:id="rId7"/>
              </a:rPr>
              <a:t>https://www.youtube.com/watch?v=UvNBnjiTXa0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entury Gothic"/>
              <a:cs typeface="Century Gothic"/>
            </a:endParaRPr>
          </a:p>
          <a:p>
            <a:pPr marL="12700" marR="167640">
              <a:lnSpc>
                <a:spcPct val="113300"/>
              </a:lnSpc>
            </a:pP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An</a:t>
            </a:r>
            <a:r>
              <a:rPr sz="16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hour</a:t>
            </a:r>
            <a:r>
              <a:rPr sz="16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80" dirty="0">
                <a:solidFill>
                  <a:srgbClr val="1A3B29"/>
                </a:solidFill>
                <a:latin typeface="Century Gothic"/>
                <a:cs typeface="Century Gothic"/>
              </a:rPr>
              <a:t>plus</a:t>
            </a:r>
            <a:r>
              <a:rPr sz="16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long</a:t>
            </a:r>
            <a:r>
              <a:rPr sz="16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video</a:t>
            </a:r>
            <a:r>
              <a:rPr sz="1600" spc="5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that</a:t>
            </a:r>
            <a:r>
              <a:rPr sz="16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105" dirty="0">
                <a:solidFill>
                  <a:srgbClr val="1A3B29"/>
                </a:solidFill>
                <a:latin typeface="Century Gothic"/>
                <a:cs typeface="Century Gothic"/>
              </a:rPr>
              <a:t>shows</a:t>
            </a:r>
            <a:r>
              <a:rPr sz="1600" spc="50" dirty="0">
                <a:solidFill>
                  <a:srgbClr val="1A3B29"/>
                </a:solidFill>
                <a:latin typeface="Century Gothic"/>
                <a:cs typeface="Century Gothic"/>
              </a:rPr>
              <a:t> some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Jupyter</a:t>
            </a:r>
            <a:r>
              <a:rPr sz="1600" spc="4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</a:rPr>
              <a:t>Notebook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examples</a:t>
            </a:r>
            <a:r>
              <a:rPr sz="1600" spc="8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with</a:t>
            </a:r>
            <a:r>
              <a:rPr sz="1600" spc="8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</a:rPr>
              <a:t>code,</a:t>
            </a:r>
            <a:r>
              <a:rPr sz="1600" spc="8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b="1" spc="80" dirty="0">
                <a:solidFill>
                  <a:srgbClr val="1A3B29"/>
                </a:solidFill>
                <a:latin typeface="Century Gothic"/>
                <a:cs typeface="Century Gothic"/>
              </a:rPr>
              <a:t>NetCDF</a:t>
            </a:r>
            <a:r>
              <a:rPr sz="1600" b="1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b="1" spc="120" dirty="0">
                <a:solidFill>
                  <a:srgbClr val="1A3B29"/>
                </a:solidFill>
                <a:latin typeface="Century Gothic"/>
                <a:cs typeface="Century Gothic"/>
              </a:rPr>
              <a:t>Why</a:t>
            </a:r>
            <a:r>
              <a:rPr sz="1600" b="1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b="1" dirty="0">
                <a:solidFill>
                  <a:srgbClr val="1A3B29"/>
                </a:solidFill>
                <a:latin typeface="Century Gothic"/>
                <a:cs typeface="Century Gothic"/>
              </a:rPr>
              <a:t>and</a:t>
            </a:r>
            <a:r>
              <a:rPr sz="1600" b="1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b="1" spc="50" dirty="0">
                <a:solidFill>
                  <a:srgbClr val="1A3B29"/>
                </a:solidFill>
                <a:latin typeface="Century Gothic"/>
                <a:cs typeface="Century Gothic"/>
              </a:rPr>
              <a:t>How:</a:t>
            </a:r>
            <a:r>
              <a:rPr sz="1600" b="1" spc="6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b="1" spc="-10" dirty="0">
                <a:solidFill>
                  <a:srgbClr val="1A3B29"/>
                </a:solidFill>
                <a:latin typeface="Century Gothic"/>
                <a:cs typeface="Century Gothic"/>
              </a:rPr>
              <a:t>Creating </a:t>
            </a:r>
            <a:r>
              <a:rPr sz="1600" b="1" spc="50" dirty="0">
                <a:solidFill>
                  <a:srgbClr val="1A3B29"/>
                </a:solidFill>
                <a:latin typeface="Century Gothic"/>
                <a:cs typeface="Century Gothic"/>
              </a:rPr>
              <a:t>Publication</a:t>
            </a:r>
            <a:r>
              <a:rPr sz="1600" b="1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b="1" dirty="0">
                <a:solidFill>
                  <a:srgbClr val="1A3B29"/>
                </a:solidFill>
                <a:latin typeface="Century Gothic"/>
                <a:cs typeface="Century Gothic"/>
              </a:rPr>
              <a:t>Quality</a:t>
            </a:r>
            <a:r>
              <a:rPr sz="1600" b="1" spc="1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b="1" spc="80" dirty="0">
                <a:solidFill>
                  <a:srgbClr val="1A3B29"/>
                </a:solidFill>
                <a:latin typeface="Century Gothic"/>
                <a:cs typeface="Century Gothic"/>
              </a:rPr>
              <a:t>NetCDF</a:t>
            </a:r>
            <a:r>
              <a:rPr sz="1600" b="1" spc="13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b="1" spc="75" dirty="0">
                <a:solidFill>
                  <a:srgbClr val="1A3B29"/>
                </a:solidFill>
                <a:latin typeface="Century Gothic"/>
                <a:cs typeface="Century Gothic"/>
              </a:rPr>
              <a:t>Datasets</a:t>
            </a:r>
            <a:endParaRPr sz="1600">
              <a:latin typeface="Century Gothic"/>
              <a:cs typeface="Century Gothic"/>
            </a:endParaRPr>
          </a:p>
          <a:p>
            <a:pPr marL="356870">
              <a:lnSpc>
                <a:spcPct val="100000"/>
              </a:lnSpc>
              <a:spcBef>
                <a:spcPts val="254"/>
              </a:spcBef>
            </a:pP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  <a:hlinkClick r:id="rId8"/>
              </a:rPr>
              <a:t>https://www.youtube.com/watch?v=7YYTXa4qyfo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600" spc="100" dirty="0">
                <a:solidFill>
                  <a:srgbClr val="1A3B29"/>
                </a:solidFill>
                <a:latin typeface="Century Gothic"/>
                <a:cs typeface="Century Gothic"/>
              </a:rPr>
              <a:t>For</a:t>
            </a:r>
            <a:r>
              <a:rPr sz="1600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-25" dirty="0">
                <a:solidFill>
                  <a:srgbClr val="1A3B29"/>
                </a:solidFill>
                <a:latin typeface="Century Gothic"/>
                <a:cs typeface="Century Gothic"/>
              </a:rPr>
              <a:t>R:</a:t>
            </a:r>
            <a:endParaRPr sz="1600">
              <a:latin typeface="Century Gothic"/>
              <a:cs typeface="Century Gothic"/>
            </a:endParaRPr>
          </a:p>
          <a:p>
            <a:pPr marL="356870">
              <a:lnSpc>
                <a:spcPct val="100000"/>
              </a:lnSpc>
              <a:spcBef>
                <a:spcPts val="254"/>
              </a:spcBef>
            </a:pP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  <a:hlinkClick r:id="rId9"/>
              </a:rPr>
              <a:t>https://cirrus.ucsd.edu/~pierce/ncdf/</a:t>
            </a:r>
            <a:endParaRPr sz="1600">
              <a:latin typeface="Century Gothic"/>
              <a:cs typeface="Century Gothic"/>
            </a:endParaRPr>
          </a:p>
          <a:p>
            <a:pPr marL="356870" marR="398780">
              <a:lnSpc>
                <a:spcPct val="113300"/>
              </a:lnSpc>
            </a:pP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  <a:hlinkClick r:id="rId10"/>
              </a:rPr>
              <a:t>https://www.r-bloggers.com/2016/08/a-netcdf-</a:t>
            </a:r>
            <a:r>
              <a:rPr sz="1600" spc="110" dirty="0">
                <a:solidFill>
                  <a:srgbClr val="1A3B29"/>
                </a:solidFill>
                <a:latin typeface="Century Gothic"/>
                <a:cs typeface="Century Gothic"/>
                <a:hlinkClick r:id="rId10"/>
              </a:rPr>
              <a:t>4-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  <a:hlinkClick r:id="rId10"/>
              </a:rPr>
              <a:t>in-</a:t>
            </a:r>
            <a:r>
              <a:rPr sz="1600" spc="45" dirty="0">
                <a:solidFill>
                  <a:srgbClr val="1A3B29"/>
                </a:solidFill>
                <a:latin typeface="Century Gothic"/>
                <a:cs typeface="Century Gothic"/>
                <a:hlinkClick r:id="rId10"/>
              </a:rPr>
              <a:t>r- </a:t>
            </a: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  <a:hlinkClick r:id="rId10"/>
              </a:rPr>
              <a:t>cheatsheet/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600" spc="45" dirty="0">
                <a:solidFill>
                  <a:srgbClr val="1A3B29"/>
                </a:solidFill>
                <a:latin typeface="Century Gothic"/>
                <a:cs typeface="Century Gothic"/>
              </a:rPr>
              <a:t>NetCDF4</a:t>
            </a:r>
            <a:r>
              <a:rPr sz="1600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-20" dirty="0">
                <a:solidFill>
                  <a:srgbClr val="1A3B29"/>
                </a:solidFill>
                <a:latin typeface="Century Gothic"/>
                <a:cs typeface="Century Gothic"/>
              </a:rPr>
              <a:t>info:</a:t>
            </a:r>
            <a:endParaRPr sz="1600">
              <a:latin typeface="Century Gothic"/>
              <a:cs typeface="Century Gothic"/>
            </a:endParaRPr>
          </a:p>
          <a:p>
            <a:pPr marL="356870" marR="5080">
              <a:lnSpc>
                <a:spcPct val="113300"/>
              </a:lnSpc>
            </a:pP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  <a:hlinkClick r:id="rId11"/>
              </a:rPr>
              <a:t>https://unidata.github.io/netcdf4-python/#reading-</a:t>
            </a: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  <a:hlinkClick r:id="rId11"/>
              </a:rPr>
              <a:t>data-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  <a:hlinkClick r:id="rId11"/>
              </a:rPr>
              <a:t>from-</a:t>
            </a:r>
            <a:r>
              <a:rPr sz="1600" spc="-55" dirty="0">
                <a:solidFill>
                  <a:srgbClr val="1A3B29"/>
                </a:solidFill>
                <a:latin typeface="Century Gothic"/>
                <a:cs typeface="Century Gothic"/>
                <a:hlinkClick r:id="rId11"/>
              </a:rPr>
              <a:t>a-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  <a:hlinkClick r:id="rId11"/>
              </a:rPr>
              <a:t>multi-</a:t>
            </a:r>
            <a:r>
              <a:rPr sz="1600" spc="65" dirty="0">
                <a:solidFill>
                  <a:srgbClr val="1A3B29"/>
                </a:solidFill>
                <a:latin typeface="Century Gothic"/>
                <a:cs typeface="Century Gothic"/>
                <a:hlinkClick r:id="rId11"/>
              </a:rPr>
              <a:t>file-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  <a:hlinkClick r:id="rId11"/>
              </a:rPr>
              <a:t>netcdf-</a:t>
            </a: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  <a:hlinkClick r:id="rId11"/>
              </a:rPr>
              <a:t>dataset</a:t>
            </a: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  <a:hlinkClick r:id="rId12"/>
              </a:rPr>
              <a:t>https://www.guillaumedueymes.com/courses/tutorial_pyt</a:t>
            </a:r>
            <a:r>
              <a:rPr sz="1600" spc="500" dirty="0">
                <a:solidFill>
                  <a:srgbClr val="1A3B29"/>
                </a:solidFill>
                <a:latin typeface="Century Gothic"/>
                <a:cs typeface="Century Gothic"/>
                <a:hlinkClick r:id="rId12"/>
              </a:rPr>
              <a:t>  </a:t>
            </a:r>
            <a:r>
              <a:rPr sz="1600" dirty="0">
                <a:solidFill>
                  <a:srgbClr val="1A3B29"/>
                </a:solidFill>
                <a:latin typeface="Century Gothic"/>
                <a:cs typeface="Century Gothic"/>
                <a:hlinkClick r:id="rId12"/>
              </a:rPr>
              <a:t>hon_netcdf/3-</a:t>
            </a:r>
            <a:r>
              <a:rPr sz="1600" spc="-10" dirty="0">
                <a:solidFill>
                  <a:srgbClr val="1A3B29"/>
                </a:solidFill>
                <a:latin typeface="Century Gothic"/>
                <a:cs typeface="Century Gothic"/>
                <a:hlinkClick r:id="rId12"/>
              </a:rPr>
              <a:t>cartopy_library/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64537"/>
            <a:ext cx="7724774" cy="6191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0399" y="3064537"/>
            <a:ext cx="8000999" cy="6191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33263"/>
            <a:ext cx="8484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5275" algn="l"/>
              </a:tabLst>
            </a:pPr>
            <a:r>
              <a:rPr sz="4800" spc="95" dirty="0"/>
              <a:t>Panoply</a:t>
            </a:r>
            <a:r>
              <a:rPr sz="4800" dirty="0"/>
              <a:t>	</a:t>
            </a:r>
            <a:r>
              <a:rPr sz="4800" spc="150" dirty="0"/>
              <a:t>Examples</a:t>
            </a:r>
            <a:r>
              <a:rPr sz="4800" spc="-185" dirty="0"/>
              <a:t> </a:t>
            </a:r>
            <a:r>
              <a:rPr sz="4800" dirty="0"/>
              <a:t>-</a:t>
            </a:r>
            <a:r>
              <a:rPr sz="4800" spc="-180" dirty="0"/>
              <a:t> </a:t>
            </a:r>
            <a:r>
              <a:rPr sz="4800" spc="260" dirty="0"/>
              <a:t>Wheat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4362556" y="2155714"/>
            <a:ext cx="10572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45" dirty="0">
                <a:solidFill>
                  <a:srgbClr val="1A3B29"/>
                </a:solidFill>
                <a:latin typeface="Century Gothic"/>
                <a:cs typeface="Century Gothic"/>
              </a:rPr>
              <a:t>1999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32426" y="2155714"/>
            <a:ext cx="10547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40" dirty="0">
                <a:solidFill>
                  <a:srgbClr val="1A3B29"/>
                </a:solidFill>
                <a:latin typeface="Century Gothic"/>
                <a:cs typeface="Century Gothic"/>
              </a:rPr>
              <a:t>2016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64537"/>
            <a:ext cx="7724774" cy="6191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0399" y="3064537"/>
            <a:ext cx="8000999" cy="6191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33263"/>
            <a:ext cx="91313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5275" algn="l"/>
              </a:tabLst>
            </a:pPr>
            <a:r>
              <a:rPr sz="4800" spc="95" dirty="0"/>
              <a:t>Panoply</a:t>
            </a:r>
            <a:r>
              <a:rPr sz="4800" dirty="0"/>
              <a:t>	</a:t>
            </a:r>
            <a:r>
              <a:rPr sz="4800" spc="150" dirty="0"/>
              <a:t>Examples</a:t>
            </a:r>
            <a:r>
              <a:rPr sz="4800" spc="-185" dirty="0"/>
              <a:t> </a:t>
            </a:r>
            <a:r>
              <a:rPr sz="4800" dirty="0"/>
              <a:t>-</a:t>
            </a:r>
            <a:r>
              <a:rPr sz="4800" spc="-180" dirty="0"/>
              <a:t> </a:t>
            </a:r>
            <a:r>
              <a:rPr sz="4800" spc="90" dirty="0"/>
              <a:t>Soybean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4362556" y="2155714"/>
            <a:ext cx="10572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45" dirty="0">
                <a:solidFill>
                  <a:srgbClr val="1A3B29"/>
                </a:solidFill>
                <a:latin typeface="Century Gothic"/>
                <a:cs typeface="Century Gothic"/>
              </a:rPr>
              <a:t>1999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32426" y="2155714"/>
            <a:ext cx="10547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40" dirty="0">
                <a:solidFill>
                  <a:srgbClr val="1A3B29"/>
                </a:solidFill>
                <a:latin typeface="Century Gothic"/>
                <a:cs typeface="Century Gothic"/>
              </a:rPr>
              <a:t>2016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4965939"/>
              <a:ext cx="7877175" cy="4295775"/>
            </a:xfrm>
            <a:custGeom>
              <a:avLst/>
              <a:gdLst/>
              <a:ahLst/>
              <a:cxnLst/>
              <a:rect l="l" t="t" r="r" b="b"/>
              <a:pathLst>
                <a:path w="7877175" h="4295775">
                  <a:moveTo>
                    <a:pt x="7877174" y="4295760"/>
                  </a:moveTo>
                  <a:lnTo>
                    <a:pt x="0" y="4295760"/>
                  </a:lnTo>
                  <a:lnTo>
                    <a:pt x="0" y="0"/>
                  </a:lnTo>
                  <a:lnTo>
                    <a:pt x="7877174" y="0"/>
                  </a:lnTo>
                  <a:lnTo>
                    <a:pt x="7877174" y="4295760"/>
                  </a:lnTo>
                  <a:close/>
                </a:path>
              </a:pathLst>
            </a:custGeom>
            <a:solidFill>
              <a:srgbClr val="256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99806" y="6240579"/>
            <a:ext cx="6085840" cy="16795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3050" spc="35" dirty="0">
                <a:solidFill>
                  <a:srgbClr val="FFFFFF"/>
                </a:solidFill>
              </a:rPr>
              <a:t>Team</a:t>
            </a:r>
            <a:endParaRPr sz="3050"/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6950" spc="295" dirty="0">
                <a:solidFill>
                  <a:srgbClr val="FFFFFF"/>
                </a:solidFill>
              </a:rPr>
              <a:t>Introductions</a:t>
            </a:r>
            <a:endParaRPr sz="69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64537"/>
            <a:ext cx="7724774" cy="6191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0399" y="3064537"/>
            <a:ext cx="8000999" cy="6191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33263"/>
            <a:ext cx="100666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5275" algn="l"/>
              </a:tabLst>
            </a:pPr>
            <a:r>
              <a:rPr sz="4800" spc="95" dirty="0"/>
              <a:t>Panoply</a:t>
            </a:r>
            <a:r>
              <a:rPr sz="4800" dirty="0"/>
              <a:t>	</a:t>
            </a:r>
            <a:r>
              <a:rPr sz="4800" spc="150" dirty="0"/>
              <a:t>Examples</a:t>
            </a:r>
            <a:r>
              <a:rPr sz="4800" spc="-185" dirty="0"/>
              <a:t> </a:t>
            </a:r>
            <a:r>
              <a:rPr sz="4800" dirty="0"/>
              <a:t>-</a:t>
            </a:r>
            <a:r>
              <a:rPr sz="4800" spc="-180" dirty="0"/>
              <a:t> </a:t>
            </a:r>
            <a:r>
              <a:rPr sz="4800" spc="120" dirty="0"/>
              <a:t>Maize/Corn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4362556" y="2155714"/>
            <a:ext cx="10572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45" dirty="0">
                <a:solidFill>
                  <a:srgbClr val="1A3B29"/>
                </a:solidFill>
                <a:latin typeface="Century Gothic"/>
                <a:cs typeface="Century Gothic"/>
              </a:rPr>
              <a:t>1999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32426" y="2155714"/>
            <a:ext cx="10547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140" dirty="0">
                <a:solidFill>
                  <a:srgbClr val="1A3B29"/>
                </a:solidFill>
                <a:latin typeface="Century Gothic"/>
                <a:cs typeface="Century Gothic"/>
              </a:rPr>
              <a:t>2016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4965939"/>
              <a:ext cx="7877175" cy="4295775"/>
            </a:xfrm>
            <a:custGeom>
              <a:avLst/>
              <a:gdLst/>
              <a:ahLst/>
              <a:cxnLst/>
              <a:rect l="l" t="t" r="r" b="b"/>
              <a:pathLst>
                <a:path w="7877175" h="4295775">
                  <a:moveTo>
                    <a:pt x="7877174" y="4295760"/>
                  </a:moveTo>
                  <a:lnTo>
                    <a:pt x="0" y="4295760"/>
                  </a:lnTo>
                  <a:lnTo>
                    <a:pt x="0" y="0"/>
                  </a:lnTo>
                  <a:lnTo>
                    <a:pt x="7877174" y="0"/>
                  </a:lnTo>
                  <a:lnTo>
                    <a:pt x="7877174" y="4295760"/>
                  </a:lnTo>
                  <a:close/>
                </a:path>
              </a:pathLst>
            </a:custGeom>
            <a:solidFill>
              <a:srgbClr val="256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62817" y="6310857"/>
            <a:ext cx="3172460" cy="15436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800" spc="60" dirty="0">
                <a:solidFill>
                  <a:srgbClr val="FFFFFF"/>
                </a:solidFill>
              </a:rPr>
              <a:t>Project</a:t>
            </a:r>
            <a:endParaRPr sz="28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6400" spc="545" dirty="0">
                <a:solidFill>
                  <a:srgbClr val="FFFFFF"/>
                </a:solidFill>
              </a:rPr>
              <a:t>Results</a:t>
            </a:r>
            <a:endParaRPr sz="6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5791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60963" y="6186995"/>
            <a:ext cx="4997450" cy="229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sz="6400" b="1" spc="140" dirty="0">
                <a:solidFill>
                  <a:srgbClr val="1A3B29"/>
                </a:solidFill>
                <a:latin typeface="Century Gothic"/>
                <a:cs typeface="Century Gothic"/>
              </a:rPr>
              <a:t>Evaluation </a:t>
            </a:r>
            <a:r>
              <a:rPr sz="6400" b="1" spc="250" dirty="0">
                <a:solidFill>
                  <a:srgbClr val="1A3B29"/>
                </a:solidFill>
                <a:latin typeface="Century Gothic"/>
                <a:cs typeface="Century Gothic"/>
              </a:rPr>
              <a:t>Question</a:t>
            </a:r>
            <a:r>
              <a:rPr sz="6400" b="1" spc="-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6400" b="1" spc="110" dirty="0">
                <a:solidFill>
                  <a:srgbClr val="1A3B29"/>
                </a:solidFill>
                <a:latin typeface="Century Gothic"/>
                <a:cs typeface="Century Gothic"/>
              </a:rPr>
              <a:t>#1</a:t>
            </a:r>
            <a:endParaRPr sz="64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6926726"/>
            <a:ext cx="6782434" cy="920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5"/>
              </a:spcBef>
            </a:pP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What</a:t>
            </a:r>
            <a:r>
              <a:rPr sz="25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spc="90" dirty="0">
                <a:solidFill>
                  <a:srgbClr val="1A3B29"/>
                </a:solidFill>
                <a:latin typeface="Verdana"/>
                <a:cs typeface="Verdana"/>
              </a:rPr>
              <a:t>effect</a:t>
            </a:r>
            <a:r>
              <a:rPr sz="250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spc="105" dirty="0">
                <a:solidFill>
                  <a:srgbClr val="1A3B29"/>
                </a:solidFill>
                <a:latin typeface="Verdana"/>
                <a:cs typeface="Verdana"/>
              </a:rPr>
              <a:t>does</a:t>
            </a:r>
            <a:r>
              <a:rPr sz="25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climate</a:t>
            </a:r>
            <a:r>
              <a:rPr sz="250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250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have</a:t>
            </a:r>
            <a:r>
              <a:rPr sz="25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1A3B29"/>
                </a:solidFill>
                <a:latin typeface="Verdana"/>
                <a:cs typeface="Verdana"/>
              </a:rPr>
              <a:t>on </a:t>
            </a:r>
            <a:r>
              <a:rPr sz="2500" spc="75" dirty="0">
                <a:solidFill>
                  <a:srgbClr val="1A3B29"/>
                </a:solidFill>
                <a:latin typeface="Verdana"/>
                <a:cs typeface="Verdana"/>
              </a:rPr>
              <a:t>crop</a:t>
            </a:r>
            <a:r>
              <a:rPr sz="2500" spc="-6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production</a:t>
            </a:r>
            <a:r>
              <a:rPr sz="250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1A3B29"/>
                </a:solidFill>
                <a:latin typeface="Verdana"/>
                <a:cs typeface="Verdana"/>
              </a:rPr>
              <a:t>in</a:t>
            </a:r>
            <a:r>
              <a:rPr sz="25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250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United</a:t>
            </a:r>
            <a:r>
              <a:rPr sz="250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1A3B29"/>
                </a:solidFill>
                <a:latin typeface="Verdana"/>
                <a:cs typeface="Verdana"/>
              </a:rPr>
              <a:t>States?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4796" y="1209238"/>
            <a:ext cx="7776963" cy="7410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096868"/>
            <a:ext cx="5148580" cy="227520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4420"/>
              </a:lnSpc>
              <a:spcBef>
                <a:spcPts val="234"/>
              </a:spcBef>
            </a:pPr>
            <a:r>
              <a:rPr sz="3700" spc="260" dirty="0"/>
              <a:t>What</a:t>
            </a:r>
            <a:r>
              <a:rPr sz="3700" spc="-70" dirty="0"/>
              <a:t> </a:t>
            </a:r>
            <a:r>
              <a:rPr sz="3700" spc="175" dirty="0"/>
              <a:t>effect</a:t>
            </a:r>
            <a:r>
              <a:rPr sz="3700" spc="-65" dirty="0"/>
              <a:t> </a:t>
            </a:r>
            <a:r>
              <a:rPr sz="3700" spc="120" dirty="0"/>
              <a:t>does </a:t>
            </a:r>
            <a:r>
              <a:rPr sz="3700" spc="50" dirty="0"/>
              <a:t>climate</a:t>
            </a:r>
            <a:r>
              <a:rPr sz="3700" spc="-130" dirty="0"/>
              <a:t> </a:t>
            </a:r>
            <a:r>
              <a:rPr sz="3700" spc="-10" dirty="0"/>
              <a:t>change</a:t>
            </a:r>
            <a:r>
              <a:rPr sz="3700" spc="-125" dirty="0"/>
              <a:t> </a:t>
            </a:r>
            <a:r>
              <a:rPr sz="3700" spc="-20" dirty="0"/>
              <a:t>have </a:t>
            </a:r>
            <a:r>
              <a:rPr sz="3700" spc="65" dirty="0"/>
              <a:t>on</a:t>
            </a:r>
            <a:r>
              <a:rPr sz="3700" spc="-70" dirty="0"/>
              <a:t> </a:t>
            </a:r>
            <a:r>
              <a:rPr sz="3700" spc="70" dirty="0"/>
              <a:t>crop</a:t>
            </a:r>
            <a:r>
              <a:rPr sz="3700" spc="-65" dirty="0"/>
              <a:t> </a:t>
            </a:r>
            <a:r>
              <a:rPr sz="3700" spc="90" dirty="0"/>
              <a:t>production</a:t>
            </a:r>
            <a:r>
              <a:rPr sz="3700" spc="-70" dirty="0"/>
              <a:t> </a:t>
            </a:r>
            <a:r>
              <a:rPr sz="3700" spc="70" dirty="0"/>
              <a:t>in </a:t>
            </a:r>
            <a:r>
              <a:rPr sz="3700" spc="145" dirty="0"/>
              <a:t>the</a:t>
            </a:r>
            <a:r>
              <a:rPr sz="3700" spc="-70" dirty="0"/>
              <a:t> </a:t>
            </a:r>
            <a:r>
              <a:rPr sz="3700" spc="150" dirty="0"/>
              <a:t>United</a:t>
            </a:r>
            <a:r>
              <a:rPr sz="3700" spc="-70" dirty="0"/>
              <a:t> </a:t>
            </a:r>
            <a:r>
              <a:rPr sz="3700" spc="229" dirty="0"/>
              <a:t>States?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1016000" y="5085748"/>
            <a:ext cx="5116195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Approximately</a:t>
            </a:r>
            <a:r>
              <a:rPr sz="2100" spc="-1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95" dirty="0">
                <a:solidFill>
                  <a:srgbClr val="1A3B29"/>
                </a:solidFill>
                <a:latin typeface="Verdana"/>
                <a:cs typeface="Verdana"/>
              </a:rPr>
              <a:t>75%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1A3B29"/>
                </a:solidFill>
                <a:latin typeface="Verdana"/>
                <a:cs typeface="Verdana"/>
              </a:rPr>
              <a:t>of</a:t>
            </a:r>
            <a:r>
              <a:rPr sz="2100" spc="-9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1A3B29"/>
                </a:solidFill>
                <a:latin typeface="Verdana"/>
                <a:cs typeface="Verdana"/>
              </a:rPr>
              <a:t>crops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experienced</a:t>
            </a:r>
            <a:r>
              <a:rPr sz="210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</a:t>
            </a:r>
            <a:r>
              <a:rPr sz="210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210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210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1A3B29"/>
                </a:solidFill>
                <a:latin typeface="Verdana"/>
                <a:cs typeface="Verdana"/>
              </a:rPr>
              <a:t>of </a:t>
            </a:r>
            <a:r>
              <a:rPr sz="2100" spc="-445" dirty="0">
                <a:solidFill>
                  <a:srgbClr val="1A3B29"/>
                </a:solidFill>
                <a:latin typeface="Verdana"/>
                <a:cs typeface="Verdana"/>
              </a:rPr>
              <a:t>1</a:t>
            </a:r>
            <a:r>
              <a:rPr sz="2100" spc="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degree</a:t>
            </a:r>
            <a:r>
              <a:rPr sz="2100" spc="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Celsius.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Verdana"/>
              <a:cs typeface="Verdana"/>
            </a:endParaRPr>
          </a:p>
          <a:p>
            <a:pPr marL="12700" marR="199390">
              <a:lnSpc>
                <a:spcPct val="116100"/>
              </a:lnSpc>
            </a:pPr>
            <a:r>
              <a:rPr sz="2100" spc="70" dirty="0">
                <a:solidFill>
                  <a:srgbClr val="1A3B29"/>
                </a:solidFill>
                <a:latin typeface="Verdana"/>
                <a:cs typeface="Verdana"/>
              </a:rPr>
              <a:t>Most</a:t>
            </a:r>
            <a:r>
              <a:rPr sz="2100" spc="-5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1A3B29"/>
                </a:solidFill>
                <a:latin typeface="Verdana"/>
                <a:cs typeface="Verdana"/>
              </a:rPr>
              <a:t>crops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is</a:t>
            </a:r>
            <a:r>
              <a:rPr sz="2100" spc="-5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2 </a:t>
            </a:r>
            <a:r>
              <a:rPr sz="2100" spc="55" dirty="0">
                <a:solidFill>
                  <a:srgbClr val="1A3B29"/>
                </a:solidFill>
                <a:latin typeface="Verdana"/>
                <a:cs typeface="Verdana"/>
              </a:rPr>
              <a:t>degrees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Celsius.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9950" y="1623447"/>
            <a:ext cx="10896599" cy="7038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2481025"/>
            <a:ext cx="419481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000" b="1" spc="165" dirty="0">
                <a:solidFill>
                  <a:srgbClr val="1A3B29"/>
                </a:solidFill>
                <a:latin typeface="Century Gothic"/>
                <a:cs typeface="Century Gothic"/>
              </a:rPr>
              <a:t>Temperature </a:t>
            </a:r>
            <a:r>
              <a:rPr sz="5000" b="1" dirty="0">
                <a:solidFill>
                  <a:srgbClr val="1A3B29"/>
                </a:solidFill>
                <a:latin typeface="Century Gothic"/>
                <a:cs typeface="Century Gothic"/>
              </a:rPr>
              <a:t>Change</a:t>
            </a:r>
            <a:r>
              <a:rPr sz="5000" b="1" spc="-32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5000" b="1" spc="260" dirty="0">
                <a:solidFill>
                  <a:srgbClr val="1A3B29"/>
                </a:solidFill>
                <a:latin typeface="Century Gothic"/>
                <a:cs typeface="Century Gothic"/>
              </a:rPr>
              <a:t>to </a:t>
            </a:r>
            <a:r>
              <a:rPr sz="5000" b="1" spc="120" dirty="0">
                <a:solidFill>
                  <a:srgbClr val="1A3B29"/>
                </a:solidFill>
                <a:latin typeface="Century Gothic"/>
                <a:cs typeface="Century Gothic"/>
              </a:rPr>
              <a:t>Maize/Corn </a:t>
            </a:r>
            <a:r>
              <a:rPr sz="5000" b="1" spc="180" dirty="0">
                <a:solidFill>
                  <a:srgbClr val="1A3B29"/>
                </a:solidFill>
                <a:latin typeface="Century Gothic"/>
                <a:cs typeface="Century Gothic"/>
              </a:rPr>
              <a:t>Yield</a:t>
            </a:r>
            <a:endParaRPr sz="50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6273148"/>
            <a:ext cx="401447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Higher</a:t>
            </a:r>
            <a:r>
              <a:rPr sz="2100" spc="-7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in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degree</a:t>
            </a:r>
            <a:r>
              <a:rPr sz="2100" spc="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1A3B29"/>
                </a:solidFill>
                <a:latin typeface="Verdana"/>
                <a:cs typeface="Verdana"/>
              </a:rPr>
              <a:t>celsius</a:t>
            </a:r>
            <a:r>
              <a:rPr sz="2100" spc="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means</a:t>
            </a:r>
            <a:r>
              <a:rPr sz="210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higher production.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0367" y="1562326"/>
            <a:ext cx="10915649" cy="7096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862025"/>
            <a:ext cx="419481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000" spc="165" dirty="0"/>
              <a:t>Temperature </a:t>
            </a:r>
            <a:r>
              <a:rPr sz="5000" dirty="0"/>
              <a:t>Change</a:t>
            </a:r>
            <a:r>
              <a:rPr sz="5000" spc="-325" dirty="0"/>
              <a:t> </a:t>
            </a:r>
            <a:r>
              <a:rPr sz="5000" spc="260" dirty="0"/>
              <a:t>to </a:t>
            </a:r>
            <a:r>
              <a:rPr sz="5000" spc="290" dirty="0"/>
              <a:t>Wheat</a:t>
            </a:r>
            <a:r>
              <a:rPr sz="5000" spc="-100" dirty="0"/>
              <a:t> </a:t>
            </a:r>
            <a:r>
              <a:rPr sz="5000" spc="170" dirty="0"/>
              <a:t>Yield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016000" y="5892153"/>
            <a:ext cx="3961765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Lower</a:t>
            </a:r>
            <a:r>
              <a:rPr sz="21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21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21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in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degree</a:t>
            </a:r>
            <a:r>
              <a:rPr sz="2100" spc="10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Celsius</a:t>
            </a:r>
            <a:r>
              <a:rPr sz="2100" spc="1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means</a:t>
            </a:r>
            <a:r>
              <a:rPr sz="2100" spc="10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higher production.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4042" y="1558498"/>
            <a:ext cx="11106149" cy="7096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862022"/>
            <a:ext cx="468630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000" spc="165" dirty="0"/>
              <a:t>Temperature </a:t>
            </a:r>
            <a:r>
              <a:rPr sz="5000" dirty="0"/>
              <a:t>Change</a:t>
            </a:r>
            <a:r>
              <a:rPr sz="5000" spc="-325" dirty="0"/>
              <a:t> </a:t>
            </a:r>
            <a:r>
              <a:rPr sz="5000" spc="260" dirty="0"/>
              <a:t>to </a:t>
            </a:r>
            <a:r>
              <a:rPr sz="5000" spc="100" dirty="0"/>
              <a:t>Soybean</a:t>
            </a:r>
            <a:r>
              <a:rPr sz="5000" spc="-70" dirty="0"/>
              <a:t> </a:t>
            </a:r>
            <a:r>
              <a:rPr sz="5000" spc="170" dirty="0"/>
              <a:t>Yield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016000" y="5892145"/>
            <a:ext cx="4380230" cy="11398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2100" spc="-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between</a:t>
            </a:r>
            <a:endParaRPr sz="2100">
              <a:latin typeface="Verdana"/>
              <a:cs typeface="Verdana"/>
            </a:endParaRPr>
          </a:p>
          <a:p>
            <a:pPr marL="12700" marR="5080">
              <a:lnSpc>
                <a:spcPct val="116100"/>
              </a:lnSpc>
            </a:pPr>
            <a:r>
              <a:rPr sz="2100" spc="-114" dirty="0">
                <a:solidFill>
                  <a:srgbClr val="1A3B29"/>
                </a:solidFill>
                <a:latin typeface="Verdana"/>
                <a:cs typeface="Verdana"/>
              </a:rPr>
              <a:t>1.278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114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1A3B29"/>
                </a:solidFill>
                <a:latin typeface="Verdana"/>
                <a:cs typeface="Verdana"/>
              </a:rPr>
              <a:t>1.437</a:t>
            </a:r>
            <a:r>
              <a:rPr sz="2100" spc="-7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1A3B29"/>
                </a:solidFill>
                <a:latin typeface="Verdana"/>
                <a:cs typeface="Verdana"/>
              </a:rPr>
              <a:t>degrees</a:t>
            </a:r>
            <a:r>
              <a:rPr sz="2100" spc="-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Celsius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means</a:t>
            </a:r>
            <a:r>
              <a:rPr sz="2100" spc="-14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higher</a:t>
            </a:r>
            <a:r>
              <a:rPr sz="2100" spc="-14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production.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4498" y="1332874"/>
            <a:ext cx="10020299" cy="7619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547697"/>
            <a:ext cx="4140200" cy="172656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34"/>
              </a:spcBef>
            </a:pPr>
            <a:r>
              <a:rPr spc="180" dirty="0"/>
              <a:t>Correlation </a:t>
            </a:r>
            <a:r>
              <a:rPr spc="135" dirty="0"/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5092045"/>
            <a:ext cx="4305935" cy="22542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8270" indent="-116205">
              <a:lnSpc>
                <a:spcPct val="100000"/>
              </a:lnSpc>
              <a:spcBef>
                <a:spcPts val="505"/>
              </a:spcBef>
              <a:buSzPct val="95238"/>
              <a:buChar char="•"/>
              <a:tabLst>
                <a:tab pos="128905" algn="l"/>
                <a:tab pos="3517265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Year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TempChange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	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34%</a:t>
            </a:r>
            <a:endParaRPr sz="2100">
              <a:latin typeface="Verdana"/>
              <a:cs typeface="Verdana"/>
            </a:endParaRPr>
          </a:p>
          <a:p>
            <a:pPr marL="128270" indent="-116205">
              <a:lnSpc>
                <a:spcPct val="100000"/>
              </a:lnSpc>
              <a:spcBef>
                <a:spcPts val="405"/>
              </a:spcBef>
              <a:buSzPct val="95238"/>
              <a:buChar char="•"/>
              <a:tabLst>
                <a:tab pos="128905" algn="l"/>
                <a:tab pos="3524885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Year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USD1000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	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45%</a:t>
            </a:r>
            <a:endParaRPr sz="2100">
              <a:latin typeface="Verdana"/>
              <a:cs typeface="Verdana"/>
            </a:endParaRPr>
          </a:p>
          <a:p>
            <a:pPr marL="128270" indent="-116205">
              <a:lnSpc>
                <a:spcPct val="100000"/>
              </a:lnSpc>
              <a:spcBef>
                <a:spcPts val="405"/>
              </a:spcBef>
              <a:buSzPct val="95238"/>
              <a:buChar char="•"/>
              <a:tabLst>
                <a:tab pos="128905" algn="l"/>
                <a:tab pos="3596004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Year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Tonnes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	</a:t>
            </a:r>
            <a:r>
              <a:rPr sz="2100" spc="-340" dirty="0">
                <a:solidFill>
                  <a:srgbClr val="1A3B29"/>
                </a:solidFill>
                <a:latin typeface="Verdana"/>
                <a:cs typeface="Verdana"/>
              </a:rPr>
              <a:t>16%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A3B29"/>
              </a:buClr>
              <a:buFont typeface="Verdana"/>
              <a:buChar char="•"/>
            </a:pPr>
            <a:endParaRPr sz="2700">
              <a:latin typeface="Verdana"/>
              <a:cs typeface="Verdana"/>
            </a:endParaRPr>
          </a:p>
          <a:p>
            <a:pPr marL="128270" indent="-116205">
              <a:lnSpc>
                <a:spcPct val="100000"/>
              </a:lnSpc>
              <a:buSzPct val="95238"/>
              <a:buChar char="•"/>
              <a:tabLst>
                <a:tab pos="128905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Tonnes</a:t>
            </a:r>
            <a:r>
              <a:rPr sz="2100" spc="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TempChange</a:t>
            </a:r>
            <a:r>
              <a:rPr sz="2100" spc="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20" dirty="0">
                <a:solidFill>
                  <a:srgbClr val="1A3B29"/>
                </a:solidFill>
                <a:latin typeface="Verdana"/>
                <a:cs typeface="Verdana"/>
              </a:rPr>
              <a:t>6.5%</a:t>
            </a:r>
            <a:endParaRPr sz="2100">
              <a:latin typeface="Verdana"/>
              <a:cs typeface="Verdana"/>
            </a:endParaRPr>
          </a:p>
          <a:p>
            <a:pPr marL="128270" indent="-116205">
              <a:lnSpc>
                <a:spcPct val="100000"/>
              </a:lnSpc>
              <a:spcBef>
                <a:spcPts val="405"/>
              </a:spcBef>
              <a:buSzPct val="95238"/>
              <a:buChar char="•"/>
              <a:tabLst>
                <a:tab pos="128905" algn="l"/>
                <a:tab pos="3581400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Tonnes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USD1000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	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74%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9967" y="1365718"/>
            <a:ext cx="9845051" cy="71342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8668" y="3899475"/>
            <a:ext cx="571499" cy="18097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68122" y="8432172"/>
            <a:ext cx="2219324" cy="4857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1251" y="2479998"/>
            <a:ext cx="485584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000" spc="165" dirty="0"/>
              <a:t>Temperature </a:t>
            </a:r>
            <a:r>
              <a:rPr sz="5000" dirty="0"/>
              <a:t>Change</a:t>
            </a:r>
            <a:r>
              <a:rPr sz="5000" spc="-325" dirty="0"/>
              <a:t> </a:t>
            </a:r>
            <a:r>
              <a:rPr sz="5000" spc="320" dirty="0"/>
              <a:t>versus </a:t>
            </a:r>
            <a:r>
              <a:rPr sz="5000" spc="335" dirty="0"/>
              <a:t>Tonnes</a:t>
            </a:r>
            <a:r>
              <a:rPr sz="5000" spc="-95" dirty="0"/>
              <a:t> </a:t>
            </a:r>
            <a:r>
              <a:rPr sz="5000" spc="114" dirty="0"/>
              <a:t>Maize</a:t>
            </a:r>
            <a:endParaRPr sz="5000"/>
          </a:p>
        </p:txBody>
      </p:sp>
      <p:sp>
        <p:nvSpPr>
          <p:cNvPr id="6" name="object 6"/>
          <p:cNvSpPr txBox="1"/>
          <p:nvPr/>
        </p:nvSpPr>
        <p:spPr>
          <a:xfrm>
            <a:off x="1101251" y="5529177"/>
            <a:ext cx="4305935" cy="225425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8270" indent="-116205">
              <a:lnSpc>
                <a:spcPct val="100000"/>
              </a:lnSpc>
              <a:spcBef>
                <a:spcPts val="505"/>
              </a:spcBef>
              <a:buSzPct val="95238"/>
              <a:buChar char="•"/>
              <a:tabLst>
                <a:tab pos="128905" algn="l"/>
                <a:tab pos="3517265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Year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TempChange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	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34%</a:t>
            </a:r>
            <a:endParaRPr sz="2100">
              <a:latin typeface="Verdana"/>
              <a:cs typeface="Verdana"/>
            </a:endParaRPr>
          </a:p>
          <a:p>
            <a:pPr marL="128270" indent="-116205">
              <a:lnSpc>
                <a:spcPct val="100000"/>
              </a:lnSpc>
              <a:spcBef>
                <a:spcPts val="405"/>
              </a:spcBef>
              <a:buSzPct val="95238"/>
              <a:buChar char="•"/>
              <a:tabLst>
                <a:tab pos="128905" algn="l"/>
                <a:tab pos="3524885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Year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USD1000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	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45%</a:t>
            </a:r>
            <a:endParaRPr sz="2100">
              <a:latin typeface="Verdana"/>
              <a:cs typeface="Verdana"/>
            </a:endParaRPr>
          </a:p>
          <a:p>
            <a:pPr marL="128270" indent="-116205">
              <a:lnSpc>
                <a:spcPct val="100000"/>
              </a:lnSpc>
              <a:spcBef>
                <a:spcPts val="405"/>
              </a:spcBef>
              <a:buSzPct val="95238"/>
              <a:buChar char="•"/>
              <a:tabLst>
                <a:tab pos="128905" algn="l"/>
                <a:tab pos="3596004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Year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Tonnes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	</a:t>
            </a:r>
            <a:r>
              <a:rPr sz="2100" spc="-340" dirty="0">
                <a:solidFill>
                  <a:srgbClr val="1A3B29"/>
                </a:solidFill>
                <a:latin typeface="Verdana"/>
                <a:cs typeface="Verdana"/>
              </a:rPr>
              <a:t>16%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A3B29"/>
              </a:buClr>
              <a:buFont typeface="Verdana"/>
              <a:buChar char="•"/>
            </a:pPr>
            <a:endParaRPr sz="2700">
              <a:latin typeface="Verdana"/>
              <a:cs typeface="Verdana"/>
            </a:endParaRPr>
          </a:p>
          <a:p>
            <a:pPr marL="128270" indent="-116205">
              <a:lnSpc>
                <a:spcPct val="100000"/>
              </a:lnSpc>
              <a:buSzPct val="95238"/>
              <a:buChar char="•"/>
              <a:tabLst>
                <a:tab pos="128905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Tonnes</a:t>
            </a:r>
            <a:r>
              <a:rPr sz="2100" spc="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TempChange</a:t>
            </a:r>
            <a:r>
              <a:rPr sz="2100" spc="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20" dirty="0">
                <a:solidFill>
                  <a:srgbClr val="1A3B29"/>
                </a:solidFill>
                <a:latin typeface="Verdana"/>
                <a:cs typeface="Verdana"/>
              </a:rPr>
              <a:t>6.5%</a:t>
            </a:r>
            <a:endParaRPr sz="2100">
              <a:latin typeface="Verdana"/>
              <a:cs typeface="Verdana"/>
            </a:endParaRPr>
          </a:p>
          <a:p>
            <a:pPr marL="128270" indent="-116205">
              <a:lnSpc>
                <a:spcPct val="100000"/>
              </a:lnSpc>
              <a:spcBef>
                <a:spcPts val="405"/>
              </a:spcBef>
              <a:buSzPct val="95238"/>
              <a:buChar char="•"/>
              <a:tabLst>
                <a:tab pos="128905" algn="l"/>
                <a:tab pos="3581400" algn="l"/>
              </a:tabLst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Tonnes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USD1000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	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74%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9" cy="59816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33625" y="6570584"/>
            <a:ext cx="5147945" cy="229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sz="6400" b="1" spc="140" dirty="0">
                <a:solidFill>
                  <a:srgbClr val="1A3B29"/>
                </a:solidFill>
                <a:latin typeface="Century Gothic"/>
                <a:cs typeface="Century Gothic"/>
              </a:rPr>
              <a:t>Evaluation </a:t>
            </a:r>
            <a:r>
              <a:rPr sz="6400" b="1" spc="250" dirty="0">
                <a:solidFill>
                  <a:srgbClr val="1A3B29"/>
                </a:solidFill>
                <a:latin typeface="Century Gothic"/>
                <a:cs typeface="Century Gothic"/>
              </a:rPr>
              <a:t>Question</a:t>
            </a:r>
            <a:r>
              <a:rPr sz="6400" b="1" spc="-10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6400" b="1" spc="700" dirty="0">
                <a:solidFill>
                  <a:srgbClr val="1A3B29"/>
                </a:solidFill>
                <a:latin typeface="Century Gothic"/>
                <a:cs typeface="Century Gothic"/>
              </a:rPr>
              <a:t>#2</a:t>
            </a:r>
            <a:endParaRPr sz="64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7597322"/>
            <a:ext cx="774827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How</a:t>
            </a:r>
            <a:r>
              <a:rPr sz="250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will</a:t>
            </a:r>
            <a:r>
              <a:rPr sz="2500" spc="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250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spc="75" dirty="0">
                <a:solidFill>
                  <a:srgbClr val="1A3B29"/>
                </a:solidFill>
                <a:latin typeface="Verdana"/>
                <a:cs typeface="Verdana"/>
              </a:rPr>
              <a:t>crop</a:t>
            </a:r>
            <a:r>
              <a:rPr sz="2500" spc="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production</a:t>
            </a:r>
            <a:r>
              <a:rPr sz="250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2500" spc="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1A3B29"/>
                </a:solidFill>
                <a:latin typeface="Verdana"/>
                <a:cs typeface="Verdana"/>
              </a:rPr>
              <a:t>over</a:t>
            </a:r>
            <a:r>
              <a:rPr sz="250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1A3B29"/>
                </a:solidFill>
                <a:latin typeface="Verdana"/>
                <a:cs typeface="Verdana"/>
              </a:rPr>
              <a:t>time?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620" y="2524394"/>
            <a:ext cx="4724399" cy="5238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0963" y="520057"/>
            <a:ext cx="9215120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00" spc="150" dirty="0"/>
              <a:t>Alesia</a:t>
            </a:r>
            <a:r>
              <a:rPr sz="4900" spc="-35" dirty="0"/>
              <a:t> </a:t>
            </a:r>
            <a:r>
              <a:rPr sz="4900" spc="-380" dirty="0"/>
              <a:t>J</a:t>
            </a:r>
            <a:r>
              <a:rPr sz="4900" spc="-25" dirty="0"/>
              <a:t> </a:t>
            </a:r>
            <a:r>
              <a:rPr sz="4900" dirty="0"/>
              <a:t>Magdaleno</a:t>
            </a:r>
            <a:r>
              <a:rPr sz="4900" spc="-30" dirty="0"/>
              <a:t> </a:t>
            </a:r>
            <a:r>
              <a:rPr sz="4900" spc="180" dirty="0"/>
              <a:t>Coblentz</a:t>
            </a:r>
            <a:endParaRPr sz="49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2514601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25855" y="2302905"/>
            <a:ext cx="6990080" cy="602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470">
              <a:lnSpc>
                <a:spcPct val="114100"/>
              </a:lnSpc>
              <a:spcBef>
                <a:spcPts val="100"/>
              </a:spcBef>
            </a:pPr>
            <a:r>
              <a:rPr sz="2300" spc="50" dirty="0">
                <a:latin typeface="Century Gothic"/>
                <a:cs typeface="Century Gothic"/>
              </a:rPr>
              <a:t>Currently</a:t>
            </a:r>
            <a:r>
              <a:rPr sz="2300" spc="114" dirty="0">
                <a:latin typeface="Century Gothic"/>
                <a:cs typeface="Century Gothic"/>
              </a:rPr>
              <a:t> </a:t>
            </a:r>
            <a:r>
              <a:rPr sz="2300" spc="125" dirty="0">
                <a:latin typeface="Century Gothic"/>
                <a:cs typeface="Century Gothic"/>
              </a:rPr>
              <a:t>lives</a:t>
            </a:r>
            <a:r>
              <a:rPr sz="2300" spc="12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in</a:t>
            </a:r>
            <a:r>
              <a:rPr sz="2300" spc="120" dirty="0">
                <a:latin typeface="Century Gothic"/>
                <a:cs typeface="Century Gothic"/>
              </a:rPr>
              <a:t> </a:t>
            </a:r>
            <a:r>
              <a:rPr sz="2300" spc="-35" dirty="0">
                <a:latin typeface="Century Gothic"/>
                <a:cs typeface="Century Gothic"/>
              </a:rPr>
              <a:t>Indiana</a:t>
            </a:r>
            <a:r>
              <a:rPr sz="2300" spc="12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with</a:t>
            </a:r>
            <a:r>
              <a:rPr sz="2300" spc="12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her</a:t>
            </a:r>
            <a:r>
              <a:rPr sz="2300" spc="12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very</a:t>
            </a:r>
            <a:r>
              <a:rPr sz="2300" spc="120" dirty="0">
                <a:latin typeface="Century Gothic"/>
                <a:cs typeface="Century Gothic"/>
              </a:rPr>
              <a:t> </a:t>
            </a:r>
            <a:r>
              <a:rPr sz="2300" spc="-10" dirty="0">
                <a:latin typeface="Century Gothic"/>
                <a:cs typeface="Century Gothic"/>
              </a:rPr>
              <a:t>amazing, </a:t>
            </a:r>
            <a:r>
              <a:rPr sz="2300" spc="45" dirty="0">
                <a:latin typeface="Century Gothic"/>
                <a:cs typeface="Century Gothic"/>
              </a:rPr>
              <a:t>supportive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spc="-10" dirty="0">
                <a:latin typeface="Century Gothic"/>
                <a:cs typeface="Century Gothic"/>
              </a:rPr>
              <a:t>wife.</a:t>
            </a:r>
            <a:endParaRPr sz="23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 dirty="0">
              <a:latin typeface="Century Gothic"/>
              <a:cs typeface="Century Gothic"/>
            </a:endParaRPr>
          </a:p>
          <a:p>
            <a:pPr marL="12700" marR="422275">
              <a:lnSpc>
                <a:spcPct val="114100"/>
              </a:lnSpc>
            </a:pPr>
            <a:r>
              <a:rPr sz="2300" dirty="0">
                <a:latin typeface="Century Gothic"/>
                <a:cs typeface="Century Gothic"/>
              </a:rPr>
              <a:t>Mother</a:t>
            </a:r>
            <a:r>
              <a:rPr sz="2300" spc="7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of</a:t>
            </a:r>
            <a:r>
              <a:rPr sz="2300" spc="85" dirty="0">
                <a:latin typeface="Century Gothic"/>
                <a:cs typeface="Century Gothic"/>
              </a:rPr>
              <a:t> </a:t>
            </a:r>
            <a:r>
              <a:rPr sz="2300" spc="200" dirty="0">
                <a:latin typeface="Century Gothic"/>
                <a:cs typeface="Century Gothic"/>
              </a:rPr>
              <a:t>2</a:t>
            </a:r>
            <a:r>
              <a:rPr sz="2300" spc="8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daughters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-75" dirty="0">
                <a:latin typeface="Century Gothic"/>
                <a:cs typeface="Century Gothic"/>
              </a:rPr>
              <a:t>and</a:t>
            </a:r>
            <a:r>
              <a:rPr sz="2300" spc="85" dirty="0">
                <a:latin typeface="Century Gothic"/>
                <a:cs typeface="Century Gothic"/>
              </a:rPr>
              <a:t> </a:t>
            </a:r>
            <a:r>
              <a:rPr sz="2300" spc="-270" dirty="0">
                <a:latin typeface="Century Gothic"/>
                <a:cs typeface="Century Gothic"/>
              </a:rPr>
              <a:t>a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spc="90" dirty="0">
                <a:latin typeface="Century Gothic"/>
                <a:cs typeface="Century Gothic"/>
              </a:rPr>
              <a:t>son,</a:t>
            </a:r>
            <a:r>
              <a:rPr sz="2300" spc="85" dirty="0">
                <a:latin typeface="Century Gothic"/>
                <a:cs typeface="Century Gothic"/>
              </a:rPr>
              <a:t> </a:t>
            </a:r>
            <a:r>
              <a:rPr sz="2300" spc="-75" dirty="0">
                <a:latin typeface="Century Gothic"/>
                <a:cs typeface="Century Gothic"/>
              </a:rPr>
              <a:t>and</a:t>
            </a:r>
            <a:r>
              <a:rPr sz="2300" spc="85" dirty="0">
                <a:latin typeface="Century Gothic"/>
                <a:cs typeface="Century Gothic"/>
              </a:rPr>
              <a:t> </a:t>
            </a:r>
            <a:r>
              <a:rPr lang="en-US" sz="2300" spc="-45" dirty="0">
                <a:latin typeface="Century Gothic"/>
                <a:cs typeface="Century Gothic"/>
              </a:rPr>
              <a:t>Grandmother of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140" dirty="0">
                <a:latin typeface="Century Gothic"/>
                <a:cs typeface="Century Gothic"/>
              </a:rPr>
              <a:t>2 </a:t>
            </a:r>
            <a:r>
              <a:rPr sz="2300" spc="-10" dirty="0">
                <a:latin typeface="Century Gothic"/>
                <a:cs typeface="Century Gothic"/>
              </a:rPr>
              <a:t>amazing</a:t>
            </a:r>
            <a:r>
              <a:rPr sz="2300" spc="-110" dirty="0">
                <a:latin typeface="Century Gothic"/>
                <a:cs typeface="Century Gothic"/>
              </a:rPr>
              <a:t> </a:t>
            </a:r>
            <a:r>
              <a:rPr sz="2300" spc="35" dirty="0">
                <a:latin typeface="Century Gothic"/>
                <a:cs typeface="Century Gothic"/>
              </a:rPr>
              <a:t>grandsons.</a:t>
            </a:r>
            <a:endParaRPr sz="23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 dirty="0">
              <a:latin typeface="Century Gothic"/>
              <a:cs typeface="Century Gothic"/>
            </a:endParaRPr>
          </a:p>
          <a:p>
            <a:pPr marL="12700" marR="52705">
              <a:lnSpc>
                <a:spcPct val="114100"/>
              </a:lnSpc>
            </a:pPr>
            <a:r>
              <a:rPr sz="2300" spc="90" dirty="0">
                <a:latin typeface="Century Gothic"/>
                <a:cs typeface="Century Gothic"/>
              </a:rPr>
              <a:t>Has</a:t>
            </a:r>
            <a:r>
              <a:rPr sz="2300" spc="12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worked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15+</a:t>
            </a:r>
            <a:r>
              <a:rPr sz="2300" spc="130" dirty="0">
                <a:latin typeface="Century Gothic"/>
                <a:cs typeface="Century Gothic"/>
              </a:rPr>
              <a:t> </a:t>
            </a:r>
            <a:r>
              <a:rPr sz="2300" spc="75" dirty="0">
                <a:latin typeface="Century Gothic"/>
                <a:cs typeface="Century Gothic"/>
              </a:rPr>
              <a:t>years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in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the</a:t>
            </a:r>
            <a:r>
              <a:rPr sz="2300" spc="13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quick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spc="70" dirty="0">
                <a:latin typeface="Century Gothic"/>
                <a:cs typeface="Century Gothic"/>
              </a:rPr>
              <a:t>service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spc="-20" dirty="0">
                <a:latin typeface="Century Gothic"/>
                <a:cs typeface="Century Gothic"/>
              </a:rPr>
              <a:t>food </a:t>
            </a:r>
            <a:r>
              <a:rPr sz="2300" spc="-75" dirty="0">
                <a:latin typeface="Century Gothic"/>
                <a:cs typeface="Century Gothic"/>
              </a:rPr>
              <a:t>and</a:t>
            </a:r>
            <a:r>
              <a:rPr sz="2300" spc="15" dirty="0">
                <a:latin typeface="Century Gothic"/>
                <a:cs typeface="Century Gothic"/>
              </a:rPr>
              <a:t> </a:t>
            </a:r>
            <a:r>
              <a:rPr sz="2300" spc="50" dirty="0">
                <a:latin typeface="Century Gothic"/>
                <a:cs typeface="Century Gothic"/>
              </a:rPr>
              <a:t>retail</a:t>
            </a:r>
            <a:r>
              <a:rPr sz="2300" spc="20" dirty="0">
                <a:latin typeface="Century Gothic"/>
                <a:cs typeface="Century Gothic"/>
              </a:rPr>
              <a:t> </a:t>
            </a:r>
            <a:r>
              <a:rPr sz="2300" spc="55" dirty="0">
                <a:latin typeface="Century Gothic"/>
                <a:cs typeface="Century Gothic"/>
              </a:rPr>
              <a:t>industry.</a:t>
            </a:r>
            <a:endParaRPr sz="23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 dirty="0">
              <a:latin typeface="Century Gothic"/>
              <a:cs typeface="Century Gothic"/>
            </a:endParaRPr>
          </a:p>
          <a:p>
            <a:pPr marL="12700" marR="5080">
              <a:lnSpc>
                <a:spcPct val="114100"/>
              </a:lnSpc>
            </a:pPr>
            <a:r>
              <a:rPr sz="2300" spc="50" dirty="0">
                <a:latin typeface="Century Gothic"/>
                <a:cs typeface="Century Gothic"/>
              </a:rPr>
              <a:t>Currently</a:t>
            </a:r>
            <a:r>
              <a:rPr sz="2300" spc="8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only</a:t>
            </a:r>
            <a:r>
              <a:rPr sz="2300" spc="80" dirty="0">
                <a:latin typeface="Century Gothic"/>
                <a:cs typeface="Century Gothic"/>
              </a:rPr>
              <a:t> </a:t>
            </a:r>
            <a:r>
              <a:rPr sz="2300" spc="50" dirty="0">
                <a:latin typeface="Century Gothic"/>
                <a:cs typeface="Century Gothic"/>
              </a:rPr>
              <a:t>enrolled</a:t>
            </a:r>
            <a:r>
              <a:rPr sz="2300" spc="8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in</a:t>
            </a:r>
            <a:r>
              <a:rPr sz="2300" spc="85" dirty="0">
                <a:latin typeface="Century Gothic"/>
                <a:cs typeface="Century Gothic"/>
              </a:rPr>
              <a:t> </a:t>
            </a:r>
            <a:r>
              <a:rPr sz="2300" spc="170" dirty="0">
                <a:latin typeface="Century Gothic"/>
                <a:cs typeface="Century Gothic"/>
              </a:rPr>
              <a:t>WozU</a:t>
            </a:r>
            <a:r>
              <a:rPr sz="2300" spc="80" dirty="0">
                <a:latin typeface="Century Gothic"/>
                <a:cs typeface="Century Gothic"/>
              </a:rPr>
              <a:t> </a:t>
            </a:r>
            <a:r>
              <a:rPr sz="2300" spc="-75" dirty="0">
                <a:latin typeface="Century Gothic"/>
                <a:cs typeface="Century Gothic"/>
              </a:rPr>
              <a:t>and</a:t>
            </a:r>
            <a:r>
              <a:rPr sz="2300" spc="8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making</a:t>
            </a:r>
            <a:r>
              <a:rPr sz="2300" spc="85" dirty="0">
                <a:latin typeface="Century Gothic"/>
                <a:cs typeface="Century Gothic"/>
              </a:rPr>
              <a:t> </a:t>
            </a:r>
            <a:r>
              <a:rPr sz="2300" spc="-25" dirty="0">
                <a:latin typeface="Century Gothic"/>
                <a:cs typeface="Century Gothic"/>
              </a:rPr>
              <a:t>the </a:t>
            </a:r>
            <a:r>
              <a:rPr sz="2300" dirty="0">
                <a:latin typeface="Century Gothic"/>
                <a:cs typeface="Century Gothic"/>
              </a:rPr>
              <a:t>big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-50" dirty="0">
                <a:latin typeface="Century Gothic"/>
                <a:cs typeface="Century Gothic"/>
              </a:rPr>
              <a:t>change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from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the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50" dirty="0">
                <a:latin typeface="Century Gothic"/>
                <a:cs typeface="Century Gothic"/>
              </a:rPr>
              <a:t>retail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80" dirty="0">
                <a:latin typeface="Century Gothic"/>
                <a:cs typeface="Century Gothic"/>
              </a:rPr>
              <a:t>industry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to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spc="-20" dirty="0">
                <a:latin typeface="Century Gothic"/>
                <a:cs typeface="Century Gothic"/>
              </a:rPr>
              <a:t>Data </a:t>
            </a:r>
            <a:r>
              <a:rPr sz="2300" dirty="0">
                <a:latin typeface="Century Gothic"/>
                <a:cs typeface="Century Gothic"/>
              </a:rPr>
              <a:t>Science</a:t>
            </a:r>
            <a:r>
              <a:rPr sz="2300" spc="15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because</a:t>
            </a:r>
            <a:r>
              <a:rPr sz="2300" spc="15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that</a:t>
            </a:r>
            <a:r>
              <a:rPr sz="2300" spc="155" dirty="0">
                <a:latin typeface="Century Gothic"/>
                <a:cs typeface="Century Gothic"/>
              </a:rPr>
              <a:t> </a:t>
            </a:r>
            <a:r>
              <a:rPr sz="2300" spc="235" dirty="0">
                <a:latin typeface="Century Gothic"/>
                <a:cs typeface="Century Gothic"/>
              </a:rPr>
              <a:t>is</a:t>
            </a:r>
            <a:r>
              <a:rPr sz="2300" spc="15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where</a:t>
            </a:r>
            <a:r>
              <a:rPr sz="2300" spc="15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the</a:t>
            </a:r>
            <a:r>
              <a:rPr sz="2300" spc="15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future</a:t>
            </a:r>
            <a:r>
              <a:rPr sz="2300" spc="155" dirty="0">
                <a:latin typeface="Century Gothic"/>
                <a:cs typeface="Century Gothic"/>
              </a:rPr>
              <a:t> </a:t>
            </a:r>
            <a:r>
              <a:rPr sz="2300" spc="210" dirty="0">
                <a:latin typeface="Century Gothic"/>
                <a:cs typeface="Century Gothic"/>
              </a:rPr>
              <a:t>is </a:t>
            </a:r>
            <a:r>
              <a:rPr sz="2300" dirty="0">
                <a:latin typeface="Century Gothic"/>
                <a:cs typeface="Century Gothic"/>
              </a:rPr>
              <a:t>leading</a:t>
            </a:r>
            <a:r>
              <a:rPr sz="2300" spc="130" dirty="0">
                <a:latin typeface="Century Gothic"/>
                <a:cs typeface="Century Gothic"/>
              </a:rPr>
              <a:t> </a:t>
            </a:r>
            <a:r>
              <a:rPr sz="2300" spc="-75" dirty="0">
                <a:latin typeface="Century Gothic"/>
                <a:cs typeface="Century Gothic"/>
              </a:rPr>
              <a:t>and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wants</a:t>
            </a:r>
            <a:r>
              <a:rPr sz="2300" spc="13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her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children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spc="-25" dirty="0">
                <a:latin typeface="Century Gothic"/>
                <a:cs typeface="Century Gothic"/>
              </a:rPr>
              <a:t>and </a:t>
            </a:r>
            <a:r>
              <a:rPr sz="2300" dirty="0">
                <a:latin typeface="Century Gothic"/>
                <a:cs typeface="Century Gothic"/>
              </a:rPr>
              <a:t>grandchildren</a:t>
            </a:r>
            <a:r>
              <a:rPr sz="2300" spc="15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to</a:t>
            </a:r>
            <a:r>
              <a:rPr sz="2300" spc="15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know</a:t>
            </a:r>
            <a:r>
              <a:rPr sz="2300" spc="15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you're</a:t>
            </a:r>
            <a:r>
              <a:rPr sz="2300" spc="15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never</a:t>
            </a:r>
            <a:r>
              <a:rPr sz="2300" spc="15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to</a:t>
            </a:r>
            <a:r>
              <a:rPr sz="2300" spc="15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old</a:t>
            </a:r>
            <a:r>
              <a:rPr sz="2300" spc="150" dirty="0">
                <a:latin typeface="Century Gothic"/>
                <a:cs typeface="Century Gothic"/>
              </a:rPr>
              <a:t> </a:t>
            </a:r>
            <a:r>
              <a:rPr sz="2300" spc="-25" dirty="0">
                <a:latin typeface="Century Gothic"/>
                <a:cs typeface="Century Gothic"/>
              </a:rPr>
              <a:t>to </a:t>
            </a:r>
            <a:r>
              <a:rPr sz="2300" dirty="0">
                <a:latin typeface="Century Gothic"/>
                <a:cs typeface="Century Gothic"/>
              </a:rPr>
              <a:t>make</a:t>
            </a:r>
            <a:r>
              <a:rPr sz="2300" spc="-100" dirty="0">
                <a:latin typeface="Century Gothic"/>
                <a:cs typeface="Century Gothic"/>
              </a:rPr>
              <a:t> </a:t>
            </a:r>
            <a:r>
              <a:rPr sz="2300" spc="-270" dirty="0">
                <a:latin typeface="Century Gothic"/>
                <a:cs typeface="Century Gothic"/>
              </a:rPr>
              <a:t>a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spc="-10" dirty="0">
                <a:latin typeface="Century Gothic"/>
                <a:cs typeface="Century Gothic"/>
              </a:rPr>
              <a:t>change.</a:t>
            </a:r>
            <a:endParaRPr sz="2300" dirty="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3714751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4914901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6115051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5812" y="1028706"/>
            <a:ext cx="8507696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4165" y="3157309"/>
            <a:ext cx="4140200" cy="1726564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6670"/>
              </a:lnSpc>
              <a:spcBef>
                <a:spcPts val="254"/>
              </a:spcBef>
            </a:pPr>
            <a:r>
              <a:rPr spc="180" dirty="0"/>
              <a:t>Correlation </a:t>
            </a:r>
            <a:r>
              <a:rPr spc="21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34165" y="5596882"/>
            <a:ext cx="408940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Drastic</a:t>
            </a:r>
            <a:r>
              <a:rPr sz="2100" spc="-4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2100" spc="-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2100" spc="-4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in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between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year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95" dirty="0">
                <a:solidFill>
                  <a:srgbClr val="1A3B29"/>
                </a:solidFill>
                <a:latin typeface="Verdana"/>
                <a:cs typeface="Verdana"/>
              </a:rPr>
              <a:t>15</a:t>
            </a:r>
            <a:r>
              <a:rPr sz="2100" spc="-6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20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spc="-125" dirty="0">
                <a:solidFill>
                  <a:srgbClr val="1A3B29"/>
                </a:solidFill>
                <a:latin typeface="Verdana"/>
                <a:cs typeface="Verdana"/>
              </a:rPr>
              <a:t>(2014-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2019).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5093" y="1294685"/>
            <a:ext cx="8458199" cy="7696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0963" y="3198820"/>
            <a:ext cx="4462780" cy="172656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34"/>
              </a:spcBef>
            </a:pPr>
            <a:r>
              <a:rPr spc="105" dirty="0"/>
              <a:t>Quantitative </a:t>
            </a:r>
            <a:r>
              <a:rPr spc="21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60963" y="5638399"/>
            <a:ext cx="508444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Approximately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95" dirty="0">
                <a:solidFill>
                  <a:srgbClr val="1A3B29"/>
                </a:solidFill>
                <a:latin typeface="Verdana"/>
                <a:cs typeface="Verdana"/>
              </a:rPr>
              <a:t>75%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produced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at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 most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300,000,000</a:t>
            </a:r>
            <a:r>
              <a:rPr sz="2100" spc="29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crops.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4965941"/>
              <a:ext cx="7877175" cy="4295775"/>
            </a:xfrm>
            <a:custGeom>
              <a:avLst/>
              <a:gdLst/>
              <a:ahLst/>
              <a:cxnLst/>
              <a:rect l="l" t="t" r="r" b="b"/>
              <a:pathLst>
                <a:path w="7877175" h="4295775">
                  <a:moveTo>
                    <a:pt x="7877174" y="4295760"/>
                  </a:moveTo>
                  <a:lnTo>
                    <a:pt x="0" y="4295760"/>
                  </a:lnTo>
                  <a:lnTo>
                    <a:pt x="0" y="0"/>
                  </a:lnTo>
                  <a:lnTo>
                    <a:pt x="7877174" y="0"/>
                  </a:lnTo>
                  <a:lnTo>
                    <a:pt x="7877174" y="4295760"/>
                  </a:lnTo>
                  <a:close/>
                </a:path>
              </a:pathLst>
            </a:custGeom>
            <a:solidFill>
              <a:srgbClr val="256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62817" y="6310853"/>
            <a:ext cx="3872229" cy="15436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800" spc="60" dirty="0">
                <a:solidFill>
                  <a:srgbClr val="FFFFFF"/>
                </a:solidFill>
              </a:rPr>
              <a:t>Project</a:t>
            </a:r>
            <a:endParaRPr sz="28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6400" spc="125" dirty="0">
                <a:solidFill>
                  <a:srgbClr val="FFFFFF"/>
                </a:solidFill>
              </a:rPr>
              <a:t>Summary</a:t>
            </a:r>
            <a:endParaRPr sz="6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60498" y="0"/>
            <a:ext cx="7327501" cy="102865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4655" y="416483"/>
            <a:ext cx="3456940" cy="895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700" spc="120" dirty="0"/>
              <a:t>Summary</a:t>
            </a:r>
            <a:endParaRPr sz="5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944" y="2758148"/>
            <a:ext cx="84864" cy="848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944" y="3455926"/>
            <a:ext cx="84864" cy="848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944" y="4153703"/>
            <a:ext cx="84864" cy="848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944" y="5200369"/>
            <a:ext cx="84864" cy="848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944" y="5549258"/>
            <a:ext cx="84864" cy="848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944" y="5898146"/>
            <a:ext cx="84864" cy="848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944" y="6247035"/>
            <a:ext cx="84864" cy="848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944" y="6595924"/>
            <a:ext cx="84864" cy="848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5944" y="7991478"/>
            <a:ext cx="84864" cy="848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5944" y="8689256"/>
            <a:ext cx="84864" cy="8486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84655" y="1881072"/>
            <a:ext cx="9585960" cy="7701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1935">
              <a:lnSpc>
                <a:spcPct val="117400"/>
              </a:lnSpc>
              <a:spcBef>
                <a:spcPts val="95"/>
              </a:spcBef>
            </a:pPr>
            <a:r>
              <a:rPr sz="1950" b="1" spc="150" dirty="0">
                <a:solidFill>
                  <a:srgbClr val="1A3B29"/>
                </a:solidFill>
                <a:latin typeface="Century Gothic"/>
                <a:cs typeface="Century Gothic"/>
              </a:rPr>
              <a:t>What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114" dirty="0">
                <a:solidFill>
                  <a:srgbClr val="1A3B29"/>
                </a:solidFill>
                <a:latin typeface="Century Gothic"/>
                <a:cs typeface="Century Gothic"/>
              </a:rPr>
              <a:t>effect</a:t>
            </a:r>
            <a:r>
              <a:rPr sz="1950" b="1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100" dirty="0">
                <a:solidFill>
                  <a:srgbClr val="1A3B29"/>
                </a:solidFill>
                <a:latin typeface="Century Gothic"/>
                <a:cs typeface="Century Gothic"/>
              </a:rPr>
              <a:t>does</a:t>
            </a:r>
            <a:r>
              <a:rPr sz="1950" b="1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50" dirty="0">
                <a:solidFill>
                  <a:srgbClr val="1A3B29"/>
                </a:solidFill>
                <a:latin typeface="Century Gothic"/>
                <a:cs typeface="Century Gothic"/>
              </a:rPr>
              <a:t>climate</a:t>
            </a:r>
            <a:r>
              <a:rPr sz="1950" b="1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dirty="0">
                <a:solidFill>
                  <a:srgbClr val="1A3B29"/>
                </a:solidFill>
                <a:latin typeface="Century Gothic"/>
                <a:cs typeface="Century Gothic"/>
              </a:rPr>
              <a:t>change</a:t>
            </a:r>
            <a:r>
              <a:rPr sz="1950" b="1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dirty="0">
                <a:solidFill>
                  <a:srgbClr val="1A3B29"/>
                </a:solidFill>
                <a:latin typeface="Century Gothic"/>
                <a:cs typeface="Century Gothic"/>
              </a:rPr>
              <a:t>have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dirty="0">
                <a:solidFill>
                  <a:srgbClr val="1A3B29"/>
                </a:solidFill>
                <a:latin typeface="Century Gothic"/>
                <a:cs typeface="Century Gothic"/>
              </a:rPr>
              <a:t>on</a:t>
            </a:r>
            <a:r>
              <a:rPr sz="1950" b="1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60" dirty="0">
                <a:solidFill>
                  <a:srgbClr val="1A3B29"/>
                </a:solidFill>
                <a:latin typeface="Century Gothic"/>
                <a:cs typeface="Century Gothic"/>
              </a:rPr>
              <a:t>crop</a:t>
            </a:r>
            <a:r>
              <a:rPr sz="1950" b="1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70" dirty="0">
                <a:solidFill>
                  <a:srgbClr val="1A3B29"/>
                </a:solidFill>
                <a:latin typeface="Century Gothic"/>
                <a:cs typeface="Century Gothic"/>
              </a:rPr>
              <a:t>production</a:t>
            </a:r>
            <a:r>
              <a:rPr sz="1950" b="1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50" dirty="0">
                <a:solidFill>
                  <a:srgbClr val="1A3B29"/>
                </a:solidFill>
                <a:latin typeface="Century Gothic"/>
                <a:cs typeface="Century Gothic"/>
              </a:rPr>
              <a:t>in</a:t>
            </a:r>
            <a:r>
              <a:rPr sz="1950" b="1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9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50" b="1" spc="8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85" dirty="0">
                <a:solidFill>
                  <a:srgbClr val="1A3B29"/>
                </a:solidFill>
                <a:latin typeface="Century Gothic"/>
                <a:cs typeface="Century Gothic"/>
              </a:rPr>
              <a:t>United </a:t>
            </a:r>
            <a:r>
              <a:rPr sz="1950" b="1" spc="140" dirty="0">
                <a:solidFill>
                  <a:srgbClr val="1A3B29"/>
                </a:solidFill>
                <a:latin typeface="Century Gothic"/>
                <a:cs typeface="Century Gothic"/>
              </a:rPr>
              <a:t>States?</a:t>
            </a:r>
            <a:endParaRPr sz="1950">
              <a:latin typeface="Century Gothic"/>
              <a:cs typeface="Century Gothic"/>
            </a:endParaRPr>
          </a:p>
          <a:p>
            <a:pPr marL="440055" marR="819785">
              <a:lnSpc>
                <a:spcPct val="117400"/>
              </a:lnSpc>
            </a:pP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had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both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positive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negative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75" dirty="0">
                <a:solidFill>
                  <a:srgbClr val="1A3B29"/>
                </a:solidFill>
                <a:latin typeface="Verdana"/>
                <a:cs typeface="Verdana"/>
              </a:rPr>
              <a:t>effect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on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1A3B29"/>
                </a:solidFill>
                <a:latin typeface="Verdana"/>
                <a:cs typeface="Verdana"/>
              </a:rPr>
              <a:t>the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different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75" dirty="0">
                <a:solidFill>
                  <a:srgbClr val="1A3B29"/>
                </a:solidFill>
                <a:latin typeface="Verdana"/>
                <a:cs typeface="Verdana"/>
              </a:rPr>
              <a:t>crops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production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value.</a:t>
            </a:r>
            <a:endParaRPr sz="1950">
              <a:latin typeface="Verdana"/>
              <a:cs typeface="Verdana"/>
            </a:endParaRPr>
          </a:p>
          <a:p>
            <a:pPr marL="440055" marR="1059815">
              <a:lnSpc>
                <a:spcPct val="117400"/>
              </a:lnSpc>
            </a:pP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1950" spc="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Maize</a:t>
            </a:r>
            <a:r>
              <a:rPr sz="1950" spc="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1950" spc="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Soybeans</a:t>
            </a:r>
            <a:r>
              <a:rPr sz="1950" spc="9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production</a:t>
            </a:r>
            <a:r>
              <a:rPr sz="1950" spc="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1950" spc="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value</a:t>
            </a:r>
            <a:r>
              <a:rPr sz="1950" spc="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increased</a:t>
            </a:r>
            <a:r>
              <a:rPr sz="1950" spc="9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as</a:t>
            </a:r>
            <a:r>
              <a:rPr sz="1950" spc="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25" dirty="0">
                <a:solidFill>
                  <a:srgbClr val="1A3B29"/>
                </a:solidFill>
                <a:latin typeface="Verdana"/>
                <a:cs typeface="Verdana"/>
              </a:rPr>
              <a:t>the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195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increased.</a:t>
            </a:r>
            <a:endParaRPr sz="1950">
              <a:latin typeface="Verdana"/>
              <a:cs typeface="Verdana"/>
            </a:endParaRPr>
          </a:p>
          <a:p>
            <a:pPr marL="440055">
              <a:lnSpc>
                <a:spcPct val="100000"/>
              </a:lnSpc>
              <a:spcBef>
                <a:spcPts val="405"/>
              </a:spcBef>
            </a:pP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Wheat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production</a:t>
            </a:r>
            <a:r>
              <a:rPr sz="1950" spc="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value</a:t>
            </a:r>
            <a:r>
              <a:rPr sz="1950" spc="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75" dirty="0">
                <a:solidFill>
                  <a:srgbClr val="1A3B29"/>
                </a:solidFill>
                <a:latin typeface="Verdana"/>
                <a:cs typeface="Verdana"/>
              </a:rPr>
              <a:t>decreased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as</a:t>
            </a:r>
            <a:r>
              <a:rPr sz="1950" spc="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1950" spc="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195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increased.</a:t>
            </a:r>
            <a:endParaRPr sz="1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175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50" b="1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114" dirty="0">
                <a:solidFill>
                  <a:srgbClr val="1A3B29"/>
                </a:solidFill>
                <a:latin typeface="Century Gothic"/>
                <a:cs typeface="Century Gothic"/>
              </a:rPr>
              <a:t>effect</a:t>
            </a:r>
            <a:r>
              <a:rPr sz="1950" b="1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105" dirty="0">
                <a:solidFill>
                  <a:srgbClr val="1A3B29"/>
                </a:solidFill>
                <a:latin typeface="Century Gothic"/>
                <a:cs typeface="Century Gothic"/>
              </a:rPr>
              <a:t>was</a:t>
            </a:r>
            <a:r>
              <a:rPr sz="1950" b="1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inconclusive</a:t>
            </a:r>
            <a:r>
              <a:rPr sz="1950" b="1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50" dirty="0">
                <a:solidFill>
                  <a:srgbClr val="1A3B29"/>
                </a:solidFill>
                <a:latin typeface="Century Gothic"/>
                <a:cs typeface="Century Gothic"/>
              </a:rPr>
              <a:t>because</a:t>
            </a:r>
            <a:r>
              <a:rPr sz="1950" b="1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125" dirty="0">
                <a:solidFill>
                  <a:srgbClr val="1A3B29"/>
                </a:solidFill>
                <a:latin typeface="Century Gothic"/>
                <a:cs typeface="Century Gothic"/>
              </a:rPr>
              <a:t>of</a:t>
            </a:r>
            <a:r>
              <a:rPr sz="1950" b="1" spc="6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9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50" b="1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105" dirty="0">
                <a:solidFill>
                  <a:srgbClr val="1A3B29"/>
                </a:solidFill>
                <a:latin typeface="Century Gothic"/>
                <a:cs typeface="Century Gothic"/>
              </a:rPr>
              <a:t>following</a:t>
            </a:r>
            <a:r>
              <a:rPr sz="1950" b="1" spc="70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90" dirty="0">
                <a:solidFill>
                  <a:srgbClr val="1A3B29"/>
                </a:solidFill>
                <a:latin typeface="Century Gothic"/>
                <a:cs typeface="Century Gothic"/>
              </a:rPr>
              <a:t>reasons.</a:t>
            </a:r>
            <a:endParaRPr sz="1950">
              <a:latin typeface="Century Gothic"/>
              <a:cs typeface="Century Gothic"/>
            </a:endParaRPr>
          </a:p>
          <a:p>
            <a:pPr marL="440055" marR="2353945">
              <a:lnSpc>
                <a:spcPct val="117400"/>
              </a:lnSpc>
            </a:pP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Different</a:t>
            </a:r>
            <a:r>
              <a:rPr sz="1950" spc="-4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temperature</a:t>
            </a:r>
            <a:r>
              <a:rPr sz="1950" spc="-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range</a:t>
            </a:r>
            <a:r>
              <a:rPr sz="1950" spc="-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for</a:t>
            </a:r>
            <a:r>
              <a:rPr sz="1950" spc="-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growth</a:t>
            </a:r>
            <a:r>
              <a:rPr sz="1950" spc="-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for</a:t>
            </a:r>
            <a:r>
              <a:rPr sz="1950" spc="-4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55" dirty="0">
                <a:solidFill>
                  <a:srgbClr val="1A3B29"/>
                </a:solidFill>
                <a:latin typeface="Verdana"/>
                <a:cs typeface="Verdana"/>
              </a:rPr>
              <a:t>each</a:t>
            </a:r>
            <a:r>
              <a:rPr sz="1950" spc="-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crop.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Shifts</a:t>
            </a:r>
            <a:r>
              <a:rPr sz="1950" spc="-45" dirty="0">
                <a:solidFill>
                  <a:srgbClr val="1A3B29"/>
                </a:solidFill>
                <a:latin typeface="Verdana"/>
                <a:cs typeface="Verdana"/>
              </a:rPr>
              <a:t> in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areas</a:t>
            </a:r>
            <a:r>
              <a:rPr sz="1950" spc="-4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55" dirty="0">
                <a:solidFill>
                  <a:srgbClr val="1A3B29"/>
                </a:solidFill>
                <a:latin typeface="Verdana"/>
                <a:cs typeface="Verdana"/>
              </a:rPr>
              <a:t>of</a:t>
            </a:r>
            <a:r>
              <a:rPr sz="195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65" dirty="0">
                <a:solidFill>
                  <a:srgbClr val="1A3B29"/>
                </a:solidFill>
                <a:latin typeface="Verdana"/>
                <a:cs typeface="Verdana"/>
              </a:rPr>
              <a:t>crop</a:t>
            </a:r>
            <a:r>
              <a:rPr sz="1950" spc="-4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production.</a:t>
            </a:r>
            <a:endParaRPr sz="1950">
              <a:latin typeface="Verdana"/>
              <a:cs typeface="Verdana"/>
            </a:endParaRPr>
          </a:p>
          <a:p>
            <a:pPr marL="440055" marR="2828925">
              <a:lnSpc>
                <a:spcPct val="117400"/>
              </a:lnSpc>
            </a:pP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Planting</a:t>
            </a:r>
            <a:r>
              <a:rPr sz="1950" spc="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times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to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longer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growing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seasons. </a:t>
            </a:r>
            <a:r>
              <a:rPr sz="1950" spc="50" dirty="0">
                <a:solidFill>
                  <a:srgbClr val="1A3B29"/>
                </a:solidFill>
                <a:latin typeface="Verdana"/>
                <a:cs typeface="Verdana"/>
              </a:rPr>
              <a:t>Crop</a:t>
            </a:r>
            <a:r>
              <a:rPr sz="195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rotations</a:t>
            </a:r>
            <a:r>
              <a:rPr sz="195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195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water</a:t>
            </a:r>
            <a:r>
              <a:rPr sz="195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management</a:t>
            </a:r>
            <a:endParaRPr sz="1950">
              <a:latin typeface="Verdana"/>
              <a:cs typeface="Verdana"/>
            </a:endParaRPr>
          </a:p>
          <a:p>
            <a:pPr marL="440055" marR="5080">
              <a:lnSpc>
                <a:spcPct val="117400"/>
              </a:lnSpc>
            </a:pPr>
            <a:r>
              <a:rPr sz="1950" spc="70" dirty="0">
                <a:solidFill>
                  <a:srgbClr val="1A3B29"/>
                </a:solidFill>
                <a:latin typeface="Verdana"/>
                <a:cs typeface="Verdana"/>
              </a:rPr>
              <a:t>Seed</a:t>
            </a:r>
            <a:r>
              <a:rPr sz="195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45" dirty="0">
                <a:solidFill>
                  <a:srgbClr val="1A3B29"/>
                </a:solidFill>
                <a:latin typeface="Verdana"/>
                <a:cs typeface="Verdana"/>
              </a:rPr>
              <a:t>genetic</a:t>
            </a:r>
            <a:r>
              <a:rPr sz="195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selection;</a:t>
            </a:r>
            <a:r>
              <a:rPr sz="1950" spc="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example</a:t>
            </a:r>
            <a:r>
              <a:rPr sz="195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1A3B29"/>
                </a:solidFill>
                <a:latin typeface="Verdana"/>
                <a:cs typeface="Verdana"/>
              </a:rPr>
              <a:t>drought-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tolerant</a:t>
            </a:r>
            <a:r>
              <a:rPr sz="195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varieties</a:t>
            </a:r>
            <a:r>
              <a:rPr sz="1950" spc="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195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fertilizer management</a:t>
            </a:r>
            <a:endParaRPr sz="1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950" b="1" spc="125" dirty="0">
                <a:solidFill>
                  <a:srgbClr val="1A3B29"/>
                </a:solidFill>
                <a:latin typeface="Century Gothic"/>
                <a:cs typeface="Century Gothic"/>
              </a:rPr>
              <a:t>How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125" dirty="0">
                <a:solidFill>
                  <a:srgbClr val="1A3B29"/>
                </a:solidFill>
                <a:latin typeface="Century Gothic"/>
                <a:cs typeface="Century Gothic"/>
              </a:rPr>
              <a:t>will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90" dirty="0">
                <a:solidFill>
                  <a:srgbClr val="1A3B29"/>
                </a:solidFill>
                <a:latin typeface="Century Gothic"/>
                <a:cs typeface="Century Gothic"/>
              </a:rPr>
              <a:t>the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60" dirty="0">
                <a:solidFill>
                  <a:srgbClr val="1A3B29"/>
                </a:solidFill>
                <a:latin typeface="Century Gothic"/>
                <a:cs typeface="Century Gothic"/>
              </a:rPr>
              <a:t>crop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70" dirty="0">
                <a:solidFill>
                  <a:srgbClr val="1A3B29"/>
                </a:solidFill>
                <a:latin typeface="Century Gothic"/>
                <a:cs typeface="Century Gothic"/>
              </a:rPr>
              <a:t>production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dirty="0">
                <a:solidFill>
                  <a:srgbClr val="1A3B29"/>
                </a:solidFill>
                <a:latin typeface="Century Gothic"/>
                <a:cs typeface="Century Gothic"/>
              </a:rPr>
              <a:t>change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70" dirty="0">
                <a:solidFill>
                  <a:srgbClr val="1A3B29"/>
                </a:solidFill>
                <a:latin typeface="Century Gothic"/>
                <a:cs typeface="Century Gothic"/>
              </a:rPr>
              <a:t>over</a:t>
            </a:r>
            <a:r>
              <a:rPr sz="1950" b="1" spc="75" dirty="0">
                <a:solidFill>
                  <a:srgbClr val="1A3B29"/>
                </a:solidFill>
                <a:latin typeface="Century Gothic"/>
                <a:cs typeface="Century Gothic"/>
              </a:rPr>
              <a:t> </a:t>
            </a:r>
            <a:r>
              <a:rPr sz="1950" b="1" spc="50" dirty="0">
                <a:solidFill>
                  <a:srgbClr val="1A3B29"/>
                </a:solidFill>
                <a:latin typeface="Century Gothic"/>
                <a:cs typeface="Century Gothic"/>
              </a:rPr>
              <a:t>time?</a:t>
            </a:r>
            <a:endParaRPr sz="1950">
              <a:latin typeface="Century Gothic"/>
              <a:cs typeface="Century Gothic"/>
            </a:endParaRPr>
          </a:p>
          <a:p>
            <a:pPr marL="440055" marR="681990">
              <a:lnSpc>
                <a:spcPct val="117400"/>
              </a:lnSpc>
            </a:pPr>
            <a:r>
              <a:rPr sz="1950" spc="-204" dirty="0">
                <a:solidFill>
                  <a:srgbClr val="1A3B29"/>
                </a:solidFill>
                <a:latin typeface="Verdana"/>
                <a:cs typeface="Verdana"/>
              </a:rPr>
              <a:t>In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30" dirty="0">
                <a:solidFill>
                  <a:srgbClr val="1A3B29"/>
                </a:solidFill>
                <a:latin typeface="Verdana"/>
                <a:cs typeface="Verdana"/>
              </a:rPr>
              <a:t>short-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term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farmers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will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continue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to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adapt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to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climate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35" dirty="0">
                <a:solidFill>
                  <a:srgbClr val="1A3B29"/>
                </a:solidFill>
                <a:latin typeface="Verdana"/>
                <a:cs typeface="Verdana"/>
              </a:rPr>
              <a:t>changes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therefore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little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75" dirty="0">
                <a:solidFill>
                  <a:srgbClr val="1A3B29"/>
                </a:solidFill>
                <a:latin typeface="Verdana"/>
                <a:cs typeface="Verdana"/>
              </a:rPr>
              <a:t>effect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on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production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1950" spc="-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value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55" dirty="0">
                <a:solidFill>
                  <a:srgbClr val="1A3B29"/>
                </a:solidFill>
                <a:latin typeface="Verdana"/>
                <a:cs typeface="Verdana"/>
              </a:rPr>
              <a:t>of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 crops.</a:t>
            </a:r>
            <a:endParaRPr sz="1950">
              <a:latin typeface="Verdana"/>
              <a:cs typeface="Verdana"/>
            </a:endParaRPr>
          </a:p>
          <a:p>
            <a:pPr marL="440055" marR="507365">
              <a:lnSpc>
                <a:spcPct val="117400"/>
              </a:lnSpc>
            </a:pPr>
            <a:r>
              <a:rPr sz="1950" spc="-204" dirty="0">
                <a:solidFill>
                  <a:srgbClr val="1A3B29"/>
                </a:solidFill>
                <a:latin typeface="Verdana"/>
                <a:cs typeface="Verdana"/>
              </a:rPr>
              <a:t>In</a:t>
            </a:r>
            <a:r>
              <a:rPr sz="1950" spc="-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longer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term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existing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adaptive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measures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will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likely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not</a:t>
            </a:r>
            <a:r>
              <a:rPr sz="195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50" dirty="0">
                <a:solidFill>
                  <a:srgbClr val="1A3B29"/>
                </a:solidFill>
                <a:latin typeface="Verdana"/>
                <a:cs typeface="Verdana"/>
              </a:rPr>
              <a:t>be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sufficient</a:t>
            </a:r>
            <a:r>
              <a:rPr sz="1950" spc="3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to</a:t>
            </a:r>
            <a:r>
              <a:rPr sz="1950" spc="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buffer</a:t>
            </a:r>
            <a:r>
              <a:rPr sz="1950" spc="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1950" spc="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impacts</a:t>
            </a:r>
            <a:r>
              <a:rPr sz="1950" spc="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55" dirty="0">
                <a:solidFill>
                  <a:srgbClr val="1A3B29"/>
                </a:solidFill>
                <a:latin typeface="Verdana"/>
                <a:cs typeface="Verdana"/>
              </a:rPr>
              <a:t>of</a:t>
            </a:r>
            <a:r>
              <a:rPr sz="1950" spc="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climate</a:t>
            </a:r>
            <a:r>
              <a:rPr sz="1950" spc="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1950" spc="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without</a:t>
            </a:r>
            <a:r>
              <a:rPr sz="1950" spc="3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significant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impacts</a:t>
            </a:r>
            <a:r>
              <a:rPr sz="1950" spc="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dirty="0">
                <a:solidFill>
                  <a:srgbClr val="1A3B29"/>
                </a:solidFill>
                <a:latin typeface="Verdana"/>
                <a:cs typeface="Verdana"/>
              </a:rPr>
              <a:t>to</a:t>
            </a:r>
            <a:r>
              <a:rPr sz="1950" spc="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65" dirty="0">
                <a:solidFill>
                  <a:srgbClr val="1A3B29"/>
                </a:solidFill>
                <a:latin typeface="Verdana"/>
                <a:cs typeface="Verdana"/>
              </a:rPr>
              <a:t>crop</a:t>
            </a:r>
            <a:r>
              <a:rPr sz="1950" spc="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1950" spc="-10" dirty="0">
                <a:solidFill>
                  <a:srgbClr val="1A3B29"/>
                </a:solidFill>
                <a:latin typeface="Verdana"/>
                <a:cs typeface="Verdana"/>
              </a:rPr>
              <a:t>production.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4965941"/>
              <a:ext cx="7877175" cy="4295775"/>
            </a:xfrm>
            <a:custGeom>
              <a:avLst/>
              <a:gdLst/>
              <a:ahLst/>
              <a:cxnLst/>
              <a:rect l="l" t="t" r="r" b="b"/>
              <a:pathLst>
                <a:path w="7877175" h="4295775">
                  <a:moveTo>
                    <a:pt x="7877174" y="4295760"/>
                  </a:moveTo>
                  <a:lnTo>
                    <a:pt x="0" y="4295760"/>
                  </a:lnTo>
                  <a:lnTo>
                    <a:pt x="0" y="0"/>
                  </a:lnTo>
                  <a:lnTo>
                    <a:pt x="7877174" y="0"/>
                  </a:lnTo>
                  <a:lnTo>
                    <a:pt x="7877174" y="4295760"/>
                  </a:lnTo>
                  <a:close/>
                </a:path>
              </a:pathLst>
            </a:custGeom>
            <a:solidFill>
              <a:srgbClr val="256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62817" y="6310853"/>
            <a:ext cx="4730115" cy="15436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800" spc="60" dirty="0">
                <a:solidFill>
                  <a:srgbClr val="FFFFFF"/>
                </a:solidFill>
              </a:rPr>
              <a:t>Project</a:t>
            </a:r>
            <a:endParaRPr sz="28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6400" spc="195" dirty="0">
                <a:solidFill>
                  <a:srgbClr val="FFFFFF"/>
                </a:solidFill>
              </a:rPr>
              <a:t>Conclusion</a:t>
            </a:r>
            <a:endParaRPr sz="6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1114"/>
            <a:ext cx="10873053" cy="100358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173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Conclusion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9842" y="3749909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9842" y="4864334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9842" y="5978758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9842" y="6350233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9842" y="7464659"/>
            <a:ext cx="85725" cy="857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48067" y="2851384"/>
            <a:ext cx="5507355" cy="591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This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research</a:t>
            </a:r>
            <a:r>
              <a:rPr sz="210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has</a:t>
            </a:r>
            <a:r>
              <a:rPr sz="210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the</a:t>
            </a:r>
            <a:r>
              <a:rPr sz="210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potential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to: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Verdana"/>
              <a:cs typeface="Verdana"/>
            </a:endParaRPr>
          </a:p>
          <a:p>
            <a:pPr marL="465455" marR="222250">
              <a:lnSpc>
                <a:spcPct val="116100"/>
              </a:lnSpc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Assist</a:t>
            </a:r>
            <a:r>
              <a:rPr sz="2100" spc="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1A3B29"/>
                </a:solidFill>
                <a:latin typeface="Verdana"/>
                <a:cs typeface="Verdana"/>
              </a:rPr>
              <a:t>further</a:t>
            </a:r>
            <a:r>
              <a:rPr sz="210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research</a:t>
            </a:r>
            <a:r>
              <a:rPr sz="2100" spc="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on</a:t>
            </a:r>
            <a:r>
              <a:rPr sz="2100" spc="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1A3B29"/>
                </a:solidFill>
                <a:latin typeface="Verdana"/>
                <a:cs typeface="Verdana"/>
              </a:rPr>
              <a:t>crop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resiliency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75" dirty="0">
                <a:solidFill>
                  <a:srgbClr val="1A3B29"/>
                </a:solidFill>
                <a:latin typeface="Verdana"/>
                <a:cs typeface="Verdana"/>
              </a:rPr>
              <a:t>in</a:t>
            </a:r>
            <a:r>
              <a:rPr sz="21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regards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to</a:t>
            </a:r>
            <a:r>
              <a:rPr sz="21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temperature change.</a:t>
            </a:r>
            <a:endParaRPr sz="2100">
              <a:latin typeface="Verdana"/>
              <a:cs typeface="Verdana"/>
            </a:endParaRPr>
          </a:p>
          <a:p>
            <a:pPr marL="465455" marR="486409">
              <a:lnSpc>
                <a:spcPct val="116100"/>
              </a:lnSpc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Give</a:t>
            </a:r>
            <a:r>
              <a:rPr sz="2100" spc="-9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farmers</a:t>
            </a:r>
            <a:r>
              <a:rPr sz="2100" spc="-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data</a:t>
            </a:r>
            <a:r>
              <a:rPr sz="2100" spc="-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1A3B29"/>
                </a:solidFill>
                <a:latin typeface="Verdana"/>
                <a:cs typeface="Verdana"/>
              </a:rPr>
              <a:t>that</a:t>
            </a:r>
            <a:r>
              <a:rPr sz="2100" spc="-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would</a:t>
            </a:r>
            <a:r>
              <a:rPr sz="2100" spc="-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help 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them</a:t>
            </a:r>
            <a:r>
              <a:rPr sz="2100" spc="-14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75" dirty="0">
                <a:solidFill>
                  <a:srgbClr val="1A3B29"/>
                </a:solidFill>
                <a:latin typeface="Verdana"/>
                <a:cs typeface="Verdana"/>
              </a:rPr>
              <a:t>in</a:t>
            </a:r>
            <a:r>
              <a:rPr sz="2100" spc="-11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their</a:t>
            </a:r>
            <a:r>
              <a:rPr sz="2100" spc="-1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1A3B29"/>
                </a:solidFill>
                <a:latin typeface="Verdana"/>
                <a:cs typeface="Verdana"/>
              </a:rPr>
              <a:t>crop</a:t>
            </a:r>
            <a:r>
              <a:rPr sz="2100" spc="-12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rotation</a:t>
            </a:r>
            <a:r>
              <a:rPr sz="2100" spc="-12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1A3B29"/>
                </a:solidFill>
                <a:latin typeface="Verdana"/>
                <a:cs typeface="Verdana"/>
              </a:rPr>
              <a:t>or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substitution</a:t>
            </a:r>
            <a:r>
              <a:rPr sz="2100" spc="-9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decisions.</a:t>
            </a:r>
            <a:endParaRPr sz="2100">
              <a:latin typeface="Verdana"/>
              <a:cs typeface="Verdana"/>
            </a:endParaRPr>
          </a:p>
          <a:p>
            <a:pPr marL="465455">
              <a:lnSpc>
                <a:spcPct val="100000"/>
              </a:lnSpc>
              <a:spcBef>
                <a:spcPts val="405"/>
              </a:spcBef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Help</a:t>
            </a:r>
            <a:r>
              <a:rPr sz="2100" spc="-7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mitigate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future</a:t>
            </a:r>
            <a:r>
              <a:rPr sz="2100" spc="-7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risk.</a:t>
            </a:r>
            <a:endParaRPr sz="2100">
              <a:latin typeface="Verdana"/>
              <a:cs typeface="Verdana"/>
            </a:endParaRPr>
          </a:p>
          <a:p>
            <a:pPr marL="465455" marR="5080">
              <a:lnSpc>
                <a:spcPct val="116100"/>
              </a:lnSpc>
            </a:pP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Help</a:t>
            </a:r>
            <a:r>
              <a:rPr sz="2100" spc="8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policy</a:t>
            </a:r>
            <a:r>
              <a:rPr sz="2100" spc="8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makers</a:t>
            </a:r>
            <a:r>
              <a:rPr sz="2100" spc="8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develop</a:t>
            </a:r>
            <a:r>
              <a:rPr sz="2100" spc="8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effective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adaptation</a:t>
            </a:r>
            <a:r>
              <a:rPr sz="2100" spc="-16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planning</a:t>
            </a:r>
            <a:r>
              <a:rPr sz="2100" spc="-15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and</a:t>
            </a:r>
            <a:r>
              <a:rPr sz="2100" spc="-16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assessment strategies.</a:t>
            </a:r>
            <a:endParaRPr sz="2100">
              <a:latin typeface="Verdana"/>
              <a:cs typeface="Verdana"/>
            </a:endParaRPr>
          </a:p>
          <a:p>
            <a:pPr marL="465455" marR="304800">
              <a:lnSpc>
                <a:spcPct val="116100"/>
              </a:lnSpc>
            </a:pP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Future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 research</a:t>
            </a:r>
            <a:r>
              <a:rPr sz="210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1A3B29"/>
                </a:solidFill>
                <a:latin typeface="Verdana"/>
                <a:cs typeface="Verdana"/>
              </a:rPr>
              <a:t>that</a:t>
            </a:r>
            <a:r>
              <a:rPr sz="210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includes</a:t>
            </a:r>
            <a:r>
              <a:rPr sz="2100" spc="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other </a:t>
            </a:r>
            <a:r>
              <a:rPr sz="2100" spc="65" dirty="0">
                <a:solidFill>
                  <a:srgbClr val="1A3B29"/>
                </a:solidFill>
                <a:latin typeface="Verdana"/>
                <a:cs typeface="Verdana"/>
              </a:rPr>
              <a:t>aspects</a:t>
            </a:r>
            <a:r>
              <a:rPr sz="21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1A3B29"/>
                </a:solidFill>
                <a:latin typeface="Verdana"/>
                <a:cs typeface="Verdana"/>
              </a:rPr>
              <a:t>of</a:t>
            </a:r>
            <a:r>
              <a:rPr sz="21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climate</a:t>
            </a:r>
            <a:r>
              <a:rPr sz="21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change</a:t>
            </a:r>
            <a:r>
              <a:rPr sz="2100" spc="-1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would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provide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a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clearer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picture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on</a:t>
            </a:r>
            <a:r>
              <a:rPr sz="2100" spc="-4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its</a:t>
            </a:r>
            <a:r>
              <a:rPr sz="2100" spc="-5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1A3B29"/>
                </a:solidFill>
                <a:latin typeface="Verdana"/>
                <a:cs typeface="Verdana"/>
              </a:rPr>
              <a:t>full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impact</a:t>
            </a:r>
            <a:r>
              <a:rPr sz="2100" spc="-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A3B29"/>
                </a:solidFill>
                <a:latin typeface="Verdana"/>
                <a:cs typeface="Verdana"/>
              </a:rPr>
              <a:t>on</a:t>
            </a:r>
            <a:r>
              <a:rPr sz="2100" spc="-80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1A3B29"/>
                </a:solidFill>
                <a:latin typeface="Verdana"/>
                <a:cs typeface="Verdana"/>
              </a:rPr>
              <a:t>crop</a:t>
            </a:r>
            <a:r>
              <a:rPr sz="2100" spc="-85" dirty="0">
                <a:solidFill>
                  <a:srgbClr val="1A3B29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A3B29"/>
                </a:solidFill>
                <a:latin typeface="Verdana"/>
                <a:cs typeface="Verdana"/>
              </a:rPr>
              <a:t>production.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56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9869" y="4254922"/>
            <a:ext cx="9539605" cy="1725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150" spc="880" dirty="0">
                <a:solidFill>
                  <a:srgbClr val="FFFFFF"/>
                </a:solidFill>
              </a:rPr>
              <a:t>QUESTIONS?</a:t>
            </a:r>
            <a:endParaRPr sz="111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620" y="2149146"/>
            <a:ext cx="4724399" cy="5657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0963" y="520056"/>
            <a:ext cx="4294505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00" dirty="0"/>
              <a:t>David</a:t>
            </a:r>
            <a:r>
              <a:rPr sz="4900" spc="-120" dirty="0"/>
              <a:t> </a:t>
            </a:r>
            <a:r>
              <a:rPr sz="4900" spc="120" dirty="0"/>
              <a:t>Ngethe</a:t>
            </a:r>
            <a:endParaRPr sz="49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2189" y="2500981"/>
            <a:ext cx="96973" cy="969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25824" y="2342821"/>
            <a:ext cx="6850380" cy="5175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dirty="0">
                <a:latin typeface="Century Gothic"/>
                <a:cs typeface="Century Gothic"/>
              </a:rPr>
              <a:t>Married</a:t>
            </a:r>
            <a:r>
              <a:rPr sz="2300" spc="16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with</a:t>
            </a:r>
            <a:r>
              <a:rPr sz="2300" spc="165" dirty="0">
                <a:latin typeface="Century Gothic"/>
                <a:cs typeface="Century Gothic"/>
              </a:rPr>
              <a:t> </a:t>
            </a:r>
            <a:r>
              <a:rPr sz="2300" spc="200" dirty="0">
                <a:latin typeface="Century Gothic"/>
                <a:cs typeface="Century Gothic"/>
              </a:rPr>
              <a:t>2</a:t>
            </a:r>
            <a:r>
              <a:rPr sz="2300" spc="160" dirty="0">
                <a:latin typeface="Century Gothic"/>
                <a:cs typeface="Century Gothic"/>
              </a:rPr>
              <a:t> </a:t>
            </a:r>
            <a:r>
              <a:rPr sz="2300" spc="110" dirty="0">
                <a:latin typeface="Century Gothic"/>
                <a:cs typeface="Century Gothic"/>
              </a:rPr>
              <a:t>Kids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Century Gothic"/>
              <a:cs typeface="Century Gothic"/>
            </a:endParaRPr>
          </a:p>
          <a:p>
            <a:pPr marL="12700" marR="5080">
              <a:lnSpc>
                <a:spcPct val="114100"/>
              </a:lnSpc>
              <a:spcBef>
                <a:spcPts val="5"/>
              </a:spcBef>
            </a:pPr>
            <a:r>
              <a:rPr sz="2300" spc="50" dirty="0">
                <a:latin typeface="Century Gothic"/>
                <a:cs typeface="Century Gothic"/>
              </a:rPr>
              <a:t>Currently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employed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at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Motorola</a:t>
            </a:r>
            <a:r>
              <a:rPr sz="2300" spc="105" dirty="0">
                <a:latin typeface="Century Gothic"/>
                <a:cs typeface="Century Gothic"/>
              </a:rPr>
              <a:t> </a:t>
            </a:r>
            <a:r>
              <a:rPr sz="2300" spc="125" dirty="0">
                <a:latin typeface="Century Gothic"/>
                <a:cs typeface="Century Gothic"/>
              </a:rPr>
              <a:t>Solutions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75" dirty="0">
                <a:latin typeface="Century Gothic"/>
                <a:cs typeface="Century Gothic"/>
              </a:rPr>
              <a:t>as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-320" dirty="0">
                <a:latin typeface="Century Gothic"/>
                <a:cs typeface="Century Gothic"/>
              </a:rPr>
              <a:t>a </a:t>
            </a:r>
            <a:r>
              <a:rPr sz="2300" spc="145" dirty="0">
                <a:latin typeface="Century Gothic"/>
                <a:cs typeface="Century Gothic"/>
              </a:rPr>
              <a:t>System</a:t>
            </a:r>
            <a:r>
              <a:rPr sz="2300" spc="105" dirty="0">
                <a:latin typeface="Century Gothic"/>
                <a:cs typeface="Century Gothic"/>
              </a:rPr>
              <a:t> </a:t>
            </a:r>
            <a:r>
              <a:rPr sz="2300" spc="75" dirty="0">
                <a:latin typeface="Century Gothic"/>
                <a:cs typeface="Century Gothic"/>
              </a:rPr>
              <a:t>Technologist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Century Gothic"/>
              <a:cs typeface="Century Gothic"/>
            </a:endParaRPr>
          </a:p>
          <a:p>
            <a:pPr marL="12700" marR="22225">
              <a:lnSpc>
                <a:spcPct val="114100"/>
              </a:lnSpc>
            </a:pPr>
            <a:r>
              <a:rPr sz="2300" dirty="0">
                <a:latin typeface="Century Gothic"/>
                <a:cs typeface="Century Gothic"/>
              </a:rPr>
              <a:t>Education</a:t>
            </a:r>
            <a:r>
              <a:rPr sz="2300" spc="-20" dirty="0">
                <a:latin typeface="Century Gothic"/>
                <a:cs typeface="Century Gothic"/>
              </a:rPr>
              <a:t> </a:t>
            </a:r>
            <a:r>
              <a:rPr sz="2300" spc="-10" dirty="0">
                <a:latin typeface="Century Gothic"/>
                <a:cs typeface="Century Gothic"/>
              </a:rPr>
              <a:t>background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spc="75" dirty="0">
                <a:latin typeface="Century Gothic"/>
                <a:cs typeface="Century Gothic"/>
              </a:rPr>
              <a:t>as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spc="-270" dirty="0">
                <a:latin typeface="Century Gothic"/>
                <a:cs typeface="Century Gothic"/>
              </a:rPr>
              <a:t>a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spc="85" dirty="0">
                <a:latin typeface="Century Gothic"/>
                <a:cs typeface="Century Gothic"/>
              </a:rPr>
              <a:t>Microsoft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spc="-10" dirty="0">
                <a:latin typeface="Century Gothic"/>
                <a:cs typeface="Century Gothic"/>
              </a:rPr>
              <a:t>Certified </a:t>
            </a:r>
            <a:r>
              <a:rPr sz="2300" spc="185" dirty="0">
                <a:latin typeface="Century Gothic"/>
                <a:cs typeface="Century Gothic"/>
              </a:rPr>
              <a:t>Systems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-10" dirty="0">
                <a:latin typeface="Century Gothic"/>
                <a:cs typeface="Century Gothic"/>
              </a:rPr>
              <a:t>Engineer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Century Gothic"/>
              <a:cs typeface="Century Gothic"/>
            </a:endParaRPr>
          </a:p>
          <a:p>
            <a:pPr marL="12700" marR="31115">
              <a:lnSpc>
                <a:spcPct val="114100"/>
              </a:lnSpc>
            </a:pPr>
            <a:r>
              <a:rPr sz="2300" dirty="0">
                <a:latin typeface="Century Gothic"/>
                <a:cs typeface="Century Gothic"/>
              </a:rPr>
              <a:t>12</a:t>
            </a:r>
            <a:r>
              <a:rPr sz="2300" spc="18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years’</a:t>
            </a:r>
            <a:r>
              <a:rPr sz="2300" spc="18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Experience</a:t>
            </a:r>
            <a:r>
              <a:rPr sz="2300" spc="18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in</a:t>
            </a:r>
            <a:r>
              <a:rPr sz="2300" spc="180" dirty="0">
                <a:latin typeface="Century Gothic"/>
                <a:cs typeface="Century Gothic"/>
              </a:rPr>
              <a:t> </a:t>
            </a:r>
            <a:r>
              <a:rPr sz="2300" spc="70" dirty="0">
                <a:latin typeface="Century Gothic"/>
                <a:cs typeface="Century Gothic"/>
              </a:rPr>
              <a:t>Desktop</a:t>
            </a:r>
            <a:r>
              <a:rPr sz="2300" spc="180" dirty="0">
                <a:latin typeface="Century Gothic"/>
                <a:cs typeface="Century Gothic"/>
              </a:rPr>
              <a:t> </a:t>
            </a:r>
            <a:r>
              <a:rPr sz="2300" spc="-75" dirty="0">
                <a:latin typeface="Century Gothic"/>
                <a:cs typeface="Century Gothic"/>
              </a:rPr>
              <a:t>and</a:t>
            </a:r>
            <a:r>
              <a:rPr sz="2300" spc="185" dirty="0">
                <a:latin typeface="Century Gothic"/>
                <a:cs typeface="Century Gothic"/>
              </a:rPr>
              <a:t> </a:t>
            </a:r>
            <a:r>
              <a:rPr sz="2300" spc="70" dirty="0">
                <a:latin typeface="Century Gothic"/>
                <a:cs typeface="Century Gothic"/>
              </a:rPr>
              <a:t>Helpdesk </a:t>
            </a:r>
            <a:r>
              <a:rPr sz="2300" spc="55" dirty="0">
                <a:latin typeface="Century Gothic"/>
                <a:cs typeface="Century Gothic"/>
              </a:rPr>
              <a:t>Support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Century Gothic"/>
              <a:cs typeface="Century Gothic"/>
            </a:endParaRPr>
          </a:p>
          <a:p>
            <a:pPr marL="12700" marR="114935">
              <a:lnSpc>
                <a:spcPct val="114100"/>
              </a:lnSpc>
            </a:pPr>
            <a:r>
              <a:rPr sz="2300" spc="65" dirty="0">
                <a:latin typeface="Century Gothic"/>
                <a:cs typeface="Century Gothic"/>
              </a:rPr>
              <a:t>Interested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in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-55" dirty="0">
                <a:latin typeface="Century Gothic"/>
                <a:cs typeface="Century Gothic"/>
              </a:rPr>
              <a:t>Data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Science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program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75" dirty="0">
                <a:latin typeface="Century Gothic"/>
                <a:cs typeface="Century Gothic"/>
              </a:rPr>
              <a:t>as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spc="-270" dirty="0">
                <a:latin typeface="Century Gothic"/>
                <a:cs typeface="Century Gothic"/>
              </a:rPr>
              <a:t>a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-20" dirty="0">
                <a:latin typeface="Century Gothic"/>
                <a:cs typeface="Century Gothic"/>
              </a:rPr>
              <a:t>need </a:t>
            </a:r>
            <a:r>
              <a:rPr sz="2300" spc="85" dirty="0">
                <a:latin typeface="Century Gothic"/>
                <a:cs typeface="Century Gothic"/>
              </a:rPr>
              <a:t>for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-10" dirty="0">
                <a:latin typeface="Century Gothic"/>
                <a:cs typeface="Century Gothic"/>
              </a:rPr>
              <a:t>Change.</a:t>
            </a:r>
            <a:endParaRPr sz="23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2189" y="3301010"/>
            <a:ext cx="96973" cy="969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2189" y="4501053"/>
            <a:ext cx="96973" cy="969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2189" y="5701096"/>
            <a:ext cx="96973" cy="969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2189" y="6901139"/>
            <a:ext cx="96973" cy="969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620" y="2630409"/>
            <a:ext cx="4724399" cy="5238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0963" y="520059"/>
            <a:ext cx="4584065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00" spc="135" dirty="0"/>
              <a:t>Jessica</a:t>
            </a:r>
            <a:r>
              <a:rPr sz="4900" spc="-85" dirty="0"/>
              <a:t> </a:t>
            </a:r>
            <a:r>
              <a:rPr sz="4900" spc="220" dirty="0"/>
              <a:t>Ugolik</a:t>
            </a:r>
            <a:endParaRPr sz="49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0723" y="3578497"/>
            <a:ext cx="105210" cy="1052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768715">
              <a:lnSpc>
                <a:spcPct val="100000"/>
              </a:lnSpc>
              <a:spcBef>
                <a:spcPts val="135"/>
              </a:spcBef>
            </a:pPr>
            <a:r>
              <a:rPr dirty="0"/>
              <a:t>Earned</a:t>
            </a:r>
            <a:r>
              <a:rPr spc="225" dirty="0"/>
              <a:t> </a:t>
            </a:r>
            <a:r>
              <a:rPr spc="175" dirty="0"/>
              <a:t>B.S.</a:t>
            </a:r>
            <a:r>
              <a:rPr spc="220" dirty="0"/>
              <a:t> </a:t>
            </a:r>
            <a:r>
              <a:rPr dirty="0"/>
              <a:t>in</a:t>
            </a:r>
            <a:r>
              <a:rPr spc="225" dirty="0"/>
              <a:t> </a:t>
            </a:r>
            <a:r>
              <a:rPr dirty="0"/>
              <a:t>Behavioral</a:t>
            </a:r>
            <a:r>
              <a:rPr spc="220" dirty="0"/>
              <a:t> </a:t>
            </a:r>
            <a:r>
              <a:rPr spc="90" dirty="0"/>
              <a:t>Psychology</a:t>
            </a:r>
            <a:r>
              <a:rPr spc="225" dirty="0"/>
              <a:t> </a:t>
            </a:r>
            <a:r>
              <a:rPr dirty="0"/>
              <a:t>in</a:t>
            </a:r>
            <a:r>
              <a:rPr spc="220" dirty="0"/>
              <a:t> </a:t>
            </a:r>
            <a:r>
              <a:rPr spc="275" dirty="0"/>
              <a:t>2004</a:t>
            </a:r>
          </a:p>
          <a:p>
            <a:pPr marL="8756015">
              <a:lnSpc>
                <a:spcPct val="100000"/>
              </a:lnSpc>
              <a:spcBef>
                <a:spcPts val="30"/>
              </a:spcBef>
            </a:pPr>
            <a:endParaRPr sz="3150"/>
          </a:p>
          <a:p>
            <a:pPr marL="8768715">
              <a:lnSpc>
                <a:spcPct val="100000"/>
              </a:lnSpc>
            </a:pPr>
            <a:r>
              <a:rPr dirty="0"/>
              <a:t>10</a:t>
            </a:r>
            <a:r>
              <a:rPr spc="70" dirty="0"/>
              <a:t> </a:t>
            </a:r>
            <a:r>
              <a:rPr spc="105" dirty="0"/>
              <a:t>years</a:t>
            </a:r>
            <a:r>
              <a:rPr spc="70" dirty="0"/>
              <a:t> </a:t>
            </a:r>
            <a:r>
              <a:rPr spc="110" dirty="0"/>
              <a:t>as</a:t>
            </a:r>
            <a:r>
              <a:rPr spc="75" dirty="0"/>
              <a:t> </a:t>
            </a:r>
            <a:r>
              <a:rPr spc="-10" dirty="0"/>
              <a:t>an</a:t>
            </a:r>
            <a:r>
              <a:rPr spc="70" dirty="0"/>
              <a:t> </a:t>
            </a:r>
            <a:r>
              <a:rPr spc="65" dirty="0"/>
              <a:t>ABA</a:t>
            </a:r>
            <a:r>
              <a:rPr spc="70" dirty="0"/>
              <a:t> </a:t>
            </a:r>
            <a:r>
              <a:rPr spc="114" dirty="0"/>
              <a:t>Therapist</a:t>
            </a:r>
          </a:p>
          <a:p>
            <a:pPr marL="8756015">
              <a:lnSpc>
                <a:spcPct val="100000"/>
              </a:lnSpc>
              <a:spcBef>
                <a:spcPts val="45"/>
              </a:spcBef>
            </a:pPr>
            <a:endParaRPr sz="2750"/>
          </a:p>
          <a:p>
            <a:pPr marL="8768715" marR="1351280">
              <a:lnSpc>
                <a:spcPct val="116199"/>
              </a:lnSpc>
              <a:spcBef>
                <a:spcPts val="5"/>
              </a:spcBef>
            </a:pPr>
            <a:r>
              <a:rPr spc="135" dirty="0"/>
              <a:t>Last</a:t>
            </a:r>
            <a:r>
              <a:rPr spc="145" dirty="0"/>
              <a:t> </a:t>
            </a:r>
            <a:r>
              <a:rPr dirty="0"/>
              <a:t>10</a:t>
            </a:r>
            <a:r>
              <a:rPr spc="140" dirty="0"/>
              <a:t> </a:t>
            </a:r>
            <a:r>
              <a:rPr spc="105" dirty="0"/>
              <a:t>years</a:t>
            </a:r>
            <a:r>
              <a:rPr spc="145" dirty="0"/>
              <a:t> </a:t>
            </a:r>
            <a:r>
              <a:rPr dirty="0"/>
              <a:t>in</a:t>
            </a:r>
            <a:r>
              <a:rPr spc="140" dirty="0"/>
              <a:t> </a:t>
            </a:r>
            <a:r>
              <a:rPr dirty="0"/>
              <a:t>the</a:t>
            </a:r>
            <a:r>
              <a:rPr spc="145" dirty="0"/>
              <a:t> </a:t>
            </a:r>
            <a:r>
              <a:rPr spc="95" dirty="0"/>
              <a:t>service</a:t>
            </a:r>
            <a:r>
              <a:rPr spc="145" dirty="0"/>
              <a:t> </a:t>
            </a:r>
            <a:r>
              <a:rPr spc="100" dirty="0"/>
              <a:t>industry</a:t>
            </a:r>
            <a:r>
              <a:rPr spc="140" dirty="0"/>
              <a:t> </a:t>
            </a:r>
            <a:r>
              <a:rPr spc="-25" dirty="0"/>
              <a:t>and </a:t>
            </a:r>
            <a:r>
              <a:rPr spc="-10" dirty="0"/>
              <a:t>traveling</a:t>
            </a:r>
          </a:p>
          <a:p>
            <a:pPr marL="8756015">
              <a:lnSpc>
                <a:spcPct val="100000"/>
              </a:lnSpc>
              <a:spcBef>
                <a:spcPts val="45"/>
              </a:spcBef>
            </a:pPr>
            <a:endParaRPr sz="2750"/>
          </a:p>
          <a:p>
            <a:pPr marL="8768715" marR="5080">
              <a:lnSpc>
                <a:spcPct val="116199"/>
              </a:lnSpc>
            </a:pPr>
            <a:r>
              <a:rPr dirty="0"/>
              <a:t>Joined</a:t>
            </a:r>
            <a:r>
              <a:rPr spc="100" dirty="0"/>
              <a:t> </a:t>
            </a:r>
            <a:r>
              <a:rPr dirty="0"/>
              <a:t>the</a:t>
            </a:r>
            <a:r>
              <a:rPr spc="114" dirty="0"/>
              <a:t> </a:t>
            </a:r>
            <a:r>
              <a:rPr spc="-45" dirty="0"/>
              <a:t>data</a:t>
            </a:r>
            <a:r>
              <a:rPr spc="110" dirty="0"/>
              <a:t> </a:t>
            </a:r>
            <a:r>
              <a:rPr spc="60" dirty="0"/>
              <a:t>science</a:t>
            </a:r>
            <a:r>
              <a:rPr spc="114" dirty="0"/>
              <a:t> </a:t>
            </a:r>
            <a:r>
              <a:rPr dirty="0"/>
              <a:t>program</a:t>
            </a:r>
            <a:r>
              <a:rPr spc="110" dirty="0"/>
              <a:t> </a:t>
            </a:r>
            <a:r>
              <a:rPr dirty="0"/>
              <a:t>to</a:t>
            </a:r>
            <a:r>
              <a:rPr spc="114" dirty="0"/>
              <a:t> </a:t>
            </a:r>
            <a:r>
              <a:rPr dirty="0"/>
              <a:t>give</a:t>
            </a:r>
            <a:r>
              <a:rPr spc="110" dirty="0"/>
              <a:t> </a:t>
            </a:r>
            <a:r>
              <a:rPr dirty="0"/>
              <a:t>love</a:t>
            </a:r>
            <a:r>
              <a:rPr spc="114" dirty="0"/>
              <a:t> </a:t>
            </a:r>
            <a:r>
              <a:rPr spc="80" dirty="0"/>
              <a:t>for </a:t>
            </a:r>
            <a:r>
              <a:rPr spc="165" dirty="0"/>
              <a:t>statistics</a:t>
            </a:r>
            <a:r>
              <a:rPr spc="220" dirty="0"/>
              <a:t> </a:t>
            </a:r>
            <a:r>
              <a:rPr spc="-254" dirty="0"/>
              <a:t>a</a:t>
            </a:r>
            <a:r>
              <a:rPr spc="220" dirty="0"/>
              <a:t> </a:t>
            </a:r>
            <a:r>
              <a:rPr dirty="0"/>
              <a:t>direction</a:t>
            </a:r>
            <a:r>
              <a:rPr spc="220" dirty="0"/>
              <a:t> </a:t>
            </a:r>
            <a:r>
              <a:rPr dirty="0"/>
              <a:t>in</a:t>
            </a:r>
            <a:r>
              <a:rPr spc="215" dirty="0"/>
              <a:t> </a:t>
            </a:r>
            <a:r>
              <a:rPr dirty="0"/>
              <a:t>the</a:t>
            </a:r>
            <a:r>
              <a:rPr spc="220" dirty="0"/>
              <a:t> </a:t>
            </a:r>
            <a:r>
              <a:rPr spc="70" dirty="0"/>
              <a:t>workforce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0723" y="4446484"/>
            <a:ext cx="105210" cy="1052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0723" y="5314470"/>
            <a:ext cx="105210" cy="1052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0723" y="6616451"/>
            <a:ext cx="105210" cy="105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620" y="2630406"/>
            <a:ext cx="4724399" cy="5238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0963" y="520348"/>
            <a:ext cx="5316220" cy="760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800" spc="125" dirty="0"/>
              <a:t>Laverne</a:t>
            </a:r>
            <a:r>
              <a:rPr sz="4800" spc="-85" dirty="0"/>
              <a:t> </a:t>
            </a:r>
            <a:r>
              <a:rPr sz="4800" spc="170" dirty="0"/>
              <a:t>Eubanks</a:t>
            </a:r>
            <a:endParaRPr sz="4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3114674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2661" y="3509962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2661" y="3910012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25855" y="2902978"/>
            <a:ext cx="6662420" cy="40259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300" spc="100" dirty="0">
                <a:latin typeface="Century Gothic"/>
                <a:cs typeface="Century Gothic"/>
              </a:rPr>
              <a:t>Boy </a:t>
            </a:r>
            <a:r>
              <a:rPr sz="2300" spc="-25" dirty="0">
                <a:latin typeface="Century Gothic"/>
                <a:cs typeface="Century Gothic"/>
              </a:rPr>
              <a:t>Mom</a:t>
            </a:r>
            <a:endParaRPr sz="2300">
              <a:latin typeface="Century Gothic"/>
              <a:cs typeface="Century Gothic"/>
            </a:endParaRPr>
          </a:p>
          <a:p>
            <a:pPr marL="506730" marR="3848735">
              <a:lnSpc>
                <a:spcPct val="114100"/>
              </a:lnSpc>
            </a:pPr>
            <a:r>
              <a:rPr sz="2300" spc="114" dirty="0">
                <a:latin typeface="Century Gothic"/>
                <a:cs typeface="Century Gothic"/>
              </a:rPr>
              <a:t>Weston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-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Age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spc="60" dirty="0">
                <a:latin typeface="Century Gothic"/>
                <a:cs typeface="Century Gothic"/>
              </a:rPr>
              <a:t>7 </a:t>
            </a:r>
            <a:r>
              <a:rPr sz="2300" dirty="0">
                <a:latin typeface="Century Gothic"/>
                <a:cs typeface="Century Gothic"/>
              </a:rPr>
              <a:t>Edward</a:t>
            </a:r>
            <a:r>
              <a:rPr sz="2300" spc="20" dirty="0">
                <a:latin typeface="Century Gothic"/>
                <a:cs typeface="Century Gothic"/>
              </a:rPr>
              <a:t> </a:t>
            </a:r>
            <a:r>
              <a:rPr sz="2300" spc="90" dirty="0">
                <a:latin typeface="Century Gothic"/>
                <a:cs typeface="Century Gothic"/>
              </a:rPr>
              <a:t>–</a:t>
            </a:r>
            <a:r>
              <a:rPr sz="2300" spc="2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Age</a:t>
            </a:r>
            <a:r>
              <a:rPr sz="2300" spc="20" dirty="0">
                <a:latin typeface="Century Gothic"/>
                <a:cs typeface="Century Gothic"/>
              </a:rPr>
              <a:t> </a:t>
            </a:r>
            <a:r>
              <a:rPr sz="2300" spc="165" dirty="0">
                <a:latin typeface="Century Gothic"/>
                <a:cs typeface="Century Gothic"/>
              </a:rPr>
              <a:t>6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Century Gothic"/>
              <a:cs typeface="Century Gothic"/>
            </a:endParaRPr>
          </a:p>
          <a:p>
            <a:pPr marL="12700" marR="5080">
              <a:lnSpc>
                <a:spcPct val="114100"/>
              </a:lnSpc>
              <a:tabLst>
                <a:tab pos="6549390" algn="l"/>
              </a:tabLst>
            </a:pPr>
            <a:r>
              <a:rPr sz="2300" spc="100" dirty="0">
                <a:latin typeface="Century Gothic"/>
                <a:cs typeface="Century Gothic"/>
              </a:rPr>
              <a:t>Senior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at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spc="50" dirty="0">
                <a:latin typeface="Century Gothic"/>
                <a:cs typeface="Century Gothic"/>
              </a:rPr>
              <a:t>Park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95" dirty="0">
                <a:latin typeface="Century Gothic"/>
                <a:cs typeface="Century Gothic"/>
              </a:rPr>
              <a:t>University </a:t>
            </a:r>
            <a:r>
              <a:rPr sz="2300" dirty="0">
                <a:latin typeface="Century Gothic"/>
                <a:cs typeface="Century Gothic"/>
              </a:rPr>
              <a:t>in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70" dirty="0">
                <a:latin typeface="Century Gothic"/>
                <a:cs typeface="Century Gothic"/>
              </a:rPr>
              <a:t>Kansas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City,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spc="-25" dirty="0">
                <a:latin typeface="Century Gothic"/>
                <a:cs typeface="Century Gothic"/>
              </a:rPr>
              <a:t>MO</a:t>
            </a:r>
            <a:r>
              <a:rPr sz="2300" dirty="0">
                <a:latin typeface="Century Gothic"/>
                <a:cs typeface="Century Gothic"/>
              </a:rPr>
              <a:t>	</a:t>
            </a:r>
            <a:r>
              <a:rPr sz="2300" spc="-50" dirty="0">
                <a:latin typeface="Century Gothic"/>
                <a:cs typeface="Century Gothic"/>
              </a:rPr>
              <a:t>- </a:t>
            </a:r>
            <a:r>
              <a:rPr sz="2300" dirty="0">
                <a:latin typeface="Century Gothic"/>
                <a:cs typeface="Century Gothic"/>
              </a:rPr>
              <a:t>majoring</a:t>
            </a:r>
            <a:r>
              <a:rPr sz="2300" spc="-3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in</a:t>
            </a:r>
            <a:r>
              <a:rPr sz="2300" spc="-30" dirty="0">
                <a:latin typeface="Century Gothic"/>
                <a:cs typeface="Century Gothic"/>
              </a:rPr>
              <a:t> </a:t>
            </a:r>
            <a:r>
              <a:rPr sz="2300" spc="-55" dirty="0">
                <a:latin typeface="Century Gothic"/>
                <a:cs typeface="Century Gothic"/>
              </a:rPr>
              <a:t>Data</a:t>
            </a:r>
            <a:r>
              <a:rPr sz="2300" spc="-35" dirty="0">
                <a:latin typeface="Century Gothic"/>
                <a:cs typeface="Century Gothic"/>
              </a:rPr>
              <a:t> </a:t>
            </a:r>
            <a:r>
              <a:rPr sz="2300" spc="-45" dirty="0">
                <a:latin typeface="Century Gothic"/>
                <a:cs typeface="Century Gothic"/>
              </a:rPr>
              <a:t>Management</a:t>
            </a:r>
            <a:r>
              <a:rPr sz="2300" spc="-30" dirty="0">
                <a:latin typeface="Century Gothic"/>
                <a:cs typeface="Century Gothic"/>
              </a:rPr>
              <a:t> </a:t>
            </a:r>
            <a:r>
              <a:rPr sz="2300" spc="-75" dirty="0">
                <a:latin typeface="Century Gothic"/>
                <a:cs typeface="Century Gothic"/>
              </a:rPr>
              <a:t>and</a:t>
            </a:r>
            <a:r>
              <a:rPr sz="2300" spc="-3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due</a:t>
            </a:r>
            <a:r>
              <a:rPr sz="2300" spc="-30" dirty="0">
                <a:latin typeface="Century Gothic"/>
                <a:cs typeface="Century Gothic"/>
              </a:rPr>
              <a:t> </a:t>
            </a:r>
            <a:r>
              <a:rPr sz="2300" spc="-25" dirty="0">
                <a:latin typeface="Century Gothic"/>
                <a:cs typeface="Century Gothic"/>
              </a:rPr>
              <a:t>to graduate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with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spc="60" dirty="0">
                <a:latin typeface="Century Gothic"/>
                <a:cs typeface="Century Gothic"/>
              </a:rPr>
              <a:t>Bachelor’s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December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spc="229" dirty="0">
                <a:latin typeface="Century Gothic"/>
                <a:cs typeface="Century Gothic"/>
              </a:rPr>
              <a:t>2023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Century Gothic"/>
              <a:cs typeface="Century Gothic"/>
            </a:endParaRPr>
          </a:p>
          <a:p>
            <a:pPr marL="12700" marR="293370">
              <a:lnSpc>
                <a:spcPct val="114100"/>
              </a:lnSpc>
            </a:pPr>
            <a:r>
              <a:rPr sz="2300" spc="50" dirty="0">
                <a:latin typeface="Century Gothic"/>
                <a:cs typeface="Century Gothic"/>
              </a:rPr>
              <a:t>Currently</a:t>
            </a:r>
            <a:r>
              <a:rPr sz="2300" spc="19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employed</a:t>
            </a:r>
            <a:r>
              <a:rPr sz="2300" spc="190" dirty="0">
                <a:latin typeface="Century Gothic"/>
                <a:cs typeface="Century Gothic"/>
              </a:rPr>
              <a:t> </a:t>
            </a:r>
            <a:r>
              <a:rPr sz="2300" spc="75" dirty="0">
                <a:latin typeface="Century Gothic"/>
                <a:cs typeface="Century Gothic"/>
              </a:rPr>
              <a:t>as</a:t>
            </a:r>
            <a:r>
              <a:rPr sz="2300" spc="195" dirty="0">
                <a:latin typeface="Century Gothic"/>
                <a:cs typeface="Century Gothic"/>
              </a:rPr>
              <a:t> </a:t>
            </a:r>
            <a:r>
              <a:rPr sz="2300" spc="-270" dirty="0">
                <a:latin typeface="Century Gothic"/>
                <a:cs typeface="Century Gothic"/>
              </a:rPr>
              <a:t>a</a:t>
            </a:r>
            <a:r>
              <a:rPr sz="2300" spc="19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Research</a:t>
            </a:r>
            <a:r>
              <a:rPr sz="2300" spc="19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Intern</a:t>
            </a:r>
            <a:r>
              <a:rPr sz="2300" spc="190" dirty="0">
                <a:latin typeface="Century Gothic"/>
                <a:cs typeface="Century Gothic"/>
              </a:rPr>
              <a:t> </a:t>
            </a:r>
            <a:r>
              <a:rPr sz="2300" spc="-25" dirty="0">
                <a:latin typeface="Century Gothic"/>
                <a:cs typeface="Century Gothic"/>
              </a:rPr>
              <a:t>at </a:t>
            </a:r>
            <a:r>
              <a:rPr sz="2300" spc="-20" dirty="0">
                <a:latin typeface="Century Gothic"/>
                <a:cs typeface="Century Gothic"/>
              </a:rPr>
              <a:t>NAIC</a:t>
            </a:r>
            <a:endParaRPr sz="23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47148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63150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620" y="2630406"/>
            <a:ext cx="4724399" cy="5238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0963" y="520056"/>
            <a:ext cx="5474335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00" spc="295" dirty="0"/>
              <a:t>Skyrie</a:t>
            </a:r>
            <a:r>
              <a:rPr sz="4900" spc="-95" dirty="0"/>
              <a:t> </a:t>
            </a:r>
            <a:r>
              <a:rPr sz="4900" spc="280" dirty="0"/>
              <a:t>Louissaint</a:t>
            </a:r>
            <a:endParaRPr sz="49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2189" y="3901031"/>
            <a:ext cx="96973" cy="969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3115" y="4294984"/>
            <a:ext cx="109094" cy="1090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625824" y="3691960"/>
            <a:ext cx="688594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730" marR="4423410" indent="-494665">
              <a:lnSpc>
                <a:spcPct val="114100"/>
              </a:lnSpc>
              <a:spcBef>
                <a:spcPts val="100"/>
              </a:spcBef>
            </a:pPr>
            <a:r>
              <a:rPr sz="2300" dirty="0">
                <a:latin typeface="Century Gothic"/>
                <a:cs typeface="Century Gothic"/>
              </a:rPr>
              <a:t>Mother</a:t>
            </a:r>
            <a:r>
              <a:rPr sz="2300" spc="17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of</a:t>
            </a:r>
            <a:r>
              <a:rPr sz="2300" spc="175" dirty="0">
                <a:latin typeface="Century Gothic"/>
                <a:cs typeface="Century Gothic"/>
              </a:rPr>
              <a:t> </a:t>
            </a:r>
            <a:r>
              <a:rPr sz="2300" spc="-270" dirty="0">
                <a:latin typeface="Century Gothic"/>
                <a:cs typeface="Century Gothic"/>
              </a:rPr>
              <a:t>a</a:t>
            </a:r>
            <a:r>
              <a:rPr sz="2300" spc="175" dirty="0">
                <a:latin typeface="Century Gothic"/>
                <a:cs typeface="Century Gothic"/>
              </a:rPr>
              <a:t> </a:t>
            </a:r>
            <a:r>
              <a:rPr sz="2300" spc="85" dirty="0">
                <a:latin typeface="Century Gothic"/>
                <a:cs typeface="Century Gothic"/>
              </a:rPr>
              <a:t>son </a:t>
            </a:r>
            <a:r>
              <a:rPr sz="2300" dirty="0">
                <a:latin typeface="Century Gothic"/>
                <a:cs typeface="Century Gothic"/>
              </a:rPr>
              <a:t>Aizen</a:t>
            </a:r>
            <a:r>
              <a:rPr sz="2300" spc="10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-</a:t>
            </a:r>
            <a:r>
              <a:rPr sz="2300" spc="10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Age</a:t>
            </a:r>
            <a:r>
              <a:rPr sz="2300" spc="105" dirty="0">
                <a:latin typeface="Century Gothic"/>
                <a:cs typeface="Century Gothic"/>
              </a:rPr>
              <a:t> </a:t>
            </a:r>
            <a:r>
              <a:rPr sz="2300" spc="165" dirty="0">
                <a:latin typeface="Century Gothic"/>
                <a:cs typeface="Century Gothic"/>
              </a:rPr>
              <a:t>4</a:t>
            </a:r>
            <a:endParaRPr sz="2300">
              <a:latin typeface="Century Gothic"/>
              <a:cs typeface="Century Gothic"/>
            </a:endParaRPr>
          </a:p>
          <a:p>
            <a:pPr marL="12700" marR="5080">
              <a:lnSpc>
                <a:spcPct val="228200"/>
              </a:lnSpc>
            </a:pPr>
            <a:r>
              <a:rPr sz="2300" spc="75" dirty="0">
                <a:latin typeface="Century Gothic"/>
                <a:cs typeface="Century Gothic"/>
              </a:rPr>
              <a:t>Bachelors</a:t>
            </a:r>
            <a:r>
              <a:rPr sz="2300" spc="11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of</a:t>
            </a:r>
            <a:r>
              <a:rPr sz="2300" spc="110" dirty="0">
                <a:latin typeface="Century Gothic"/>
                <a:cs typeface="Century Gothic"/>
              </a:rPr>
              <a:t> </a:t>
            </a:r>
            <a:r>
              <a:rPr sz="2300" spc="140" dirty="0">
                <a:latin typeface="Century Gothic"/>
                <a:cs typeface="Century Gothic"/>
              </a:rPr>
              <a:t>Arts</a:t>
            </a:r>
            <a:r>
              <a:rPr sz="2300" spc="114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in</a:t>
            </a:r>
            <a:r>
              <a:rPr sz="2300" spc="11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Applied</a:t>
            </a:r>
            <a:r>
              <a:rPr sz="2300" spc="11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Mathematics</a:t>
            </a:r>
            <a:r>
              <a:rPr sz="2300" spc="114" dirty="0">
                <a:latin typeface="Century Gothic"/>
                <a:cs typeface="Century Gothic"/>
              </a:rPr>
              <a:t> </a:t>
            </a:r>
            <a:r>
              <a:rPr sz="2300" spc="75" dirty="0">
                <a:latin typeface="Century Gothic"/>
                <a:cs typeface="Century Gothic"/>
              </a:rPr>
              <a:t>2017 </a:t>
            </a:r>
            <a:r>
              <a:rPr sz="2300" spc="50" dirty="0">
                <a:latin typeface="Century Gothic"/>
                <a:cs typeface="Century Gothic"/>
              </a:rPr>
              <a:t>Currently</a:t>
            </a:r>
            <a:r>
              <a:rPr sz="2300" spc="40" dirty="0">
                <a:latin typeface="Century Gothic"/>
                <a:cs typeface="Century Gothic"/>
              </a:rPr>
              <a:t> </a:t>
            </a:r>
            <a:r>
              <a:rPr sz="2300" spc="-270" dirty="0">
                <a:latin typeface="Century Gothic"/>
                <a:cs typeface="Century Gothic"/>
              </a:rPr>
              <a:t>a</a:t>
            </a:r>
            <a:r>
              <a:rPr sz="2300" spc="9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mathematics</a:t>
            </a:r>
            <a:r>
              <a:rPr sz="2300" spc="7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teacher</a:t>
            </a:r>
            <a:r>
              <a:rPr sz="2300" spc="70" dirty="0">
                <a:latin typeface="Century Gothic"/>
                <a:cs typeface="Century Gothic"/>
              </a:rPr>
              <a:t> </a:t>
            </a:r>
            <a:r>
              <a:rPr sz="2300" spc="65" dirty="0">
                <a:latin typeface="Century Gothic"/>
                <a:cs typeface="Century Gothic"/>
              </a:rPr>
              <a:t>since</a:t>
            </a:r>
            <a:r>
              <a:rPr sz="2300" spc="70" dirty="0">
                <a:latin typeface="Century Gothic"/>
                <a:cs typeface="Century Gothic"/>
              </a:rPr>
              <a:t> </a:t>
            </a:r>
            <a:r>
              <a:rPr sz="2300" spc="100" dirty="0">
                <a:latin typeface="Century Gothic"/>
                <a:cs typeface="Century Gothic"/>
              </a:rPr>
              <a:t>2018</a:t>
            </a:r>
            <a:endParaRPr sz="230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2189" y="5101074"/>
            <a:ext cx="96973" cy="9697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2189" y="5901102"/>
            <a:ext cx="96973" cy="96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620" y="2630406"/>
            <a:ext cx="4724399" cy="5238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0963" y="520056"/>
            <a:ext cx="4725670" cy="777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900" spc="175" dirty="0"/>
              <a:t>Tami</a:t>
            </a:r>
            <a:r>
              <a:rPr sz="4900" spc="-85" dirty="0"/>
              <a:t> </a:t>
            </a:r>
            <a:r>
              <a:rPr sz="4900" spc="120" dirty="0"/>
              <a:t>Bongolan</a:t>
            </a:r>
            <a:endParaRPr sz="49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3714750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25855" y="3503053"/>
            <a:ext cx="687895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300" spc="90" dirty="0">
                <a:latin typeface="Century Gothic"/>
                <a:cs typeface="Century Gothic"/>
              </a:rPr>
              <a:t>Former</a:t>
            </a:r>
            <a:r>
              <a:rPr sz="2300" spc="13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Research</a:t>
            </a:r>
            <a:r>
              <a:rPr sz="2300" spc="140" dirty="0">
                <a:latin typeface="Century Gothic"/>
                <a:cs typeface="Century Gothic"/>
              </a:rPr>
              <a:t> </a:t>
            </a:r>
            <a:r>
              <a:rPr sz="2300" spc="-75" dirty="0">
                <a:latin typeface="Century Gothic"/>
                <a:cs typeface="Century Gothic"/>
              </a:rPr>
              <a:t>and</a:t>
            </a:r>
            <a:r>
              <a:rPr sz="2300" spc="14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Development</a:t>
            </a:r>
            <a:r>
              <a:rPr sz="2300" spc="140" dirty="0">
                <a:latin typeface="Century Gothic"/>
                <a:cs typeface="Century Gothic"/>
              </a:rPr>
              <a:t> </a:t>
            </a:r>
            <a:r>
              <a:rPr sz="2300" spc="-10" dirty="0">
                <a:latin typeface="Century Gothic"/>
                <a:cs typeface="Century Gothic"/>
              </a:rPr>
              <a:t>Technician </a:t>
            </a:r>
            <a:r>
              <a:rPr sz="2300" dirty="0">
                <a:latin typeface="Century Gothic"/>
                <a:cs typeface="Century Gothic"/>
              </a:rPr>
              <a:t>at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60" dirty="0">
                <a:latin typeface="Century Gothic"/>
                <a:cs typeface="Century Gothic"/>
              </a:rPr>
              <a:t>Intel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who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235" dirty="0">
                <a:latin typeface="Century Gothic"/>
                <a:cs typeface="Century Gothic"/>
              </a:rPr>
              <a:t>is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45" dirty="0">
                <a:latin typeface="Century Gothic"/>
                <a:cs typeface="Century Gothic"/>
              </a:rPr>
              <a:t>looking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forward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to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65" dirty="0">
                <a:latin typeface="Century Gothic"/>
                <a:cs typeface="Century Gothic"/>
              </a:rPr>
              <a:t>using</a:t>
            </a:r>
            <a:r>
              <a:rPr sz="2300" spc="90" dirty="0">
                <a:latin typeface="Century Gothic"/>
                <a:cs typeface="Century Gothic"/>
              </a:rPr>
              <a:t> </a:t>
            </a:r>
            <a:r>
              <a:rPr sz="2300" spc="-20" dirty="0">
                <a:latin typeface="Century Gothic"/>
                <a:cs typeface="Century Gothic"/>
              </a:rPr>
              <a:t>data </a:t>
            </a:r>
            <a:r>
              <a:rPr sz="2300" dirty="0">
                <a:latin typeface="Century Gothic"/>
                <a:cs typeface="Century Gothic"/>
              </a:rPr>
              <a:t>science</a:t>
            </a:r>
            <a:r>
              <a:rPr sz="2300" spc="350" dirty="0">
                <a:latin typeface="Century Gothic"/>
                <a:cs typeface="Century Gothic"/>
              </a:rPr>
              <a:t> </a:t>
            </a:r>
            <a:r>
              <a:rPr sz="2300" spc="190" dirty="0">
                <a:latin typeface="Century Gothic"/>
                <a:cs typeface="Century Gothic"/>
              </a:rPr>
              <a:t>skills.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Century Gothic"/>
                <a:cs typeface="Century Gothic"/>
              </a:rPr>
              <a:t>Degree</a:t>
            </a:r>
            <a:r>
              <a:rPr sz="2300" spc="114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in</a:t>
            </a:r>
            <a:r>
              <a:rPr sz="2300" spc="114" dirty="0">
                <a:latin typeface="Century Gothic"/>
                <a:cs typeface="Century Gothic"/>
              </a:rPr>
              <a:t> </a:t>
            </a:r>
            <a:r>
              <a:rPr sz="2300" spc="70" dirty="0">
                <a:latin typeface="Century Gothic"/>
                <a:cs typeface="Century Gothic"/>
              </a:rPr>
              <a:t>Visual</a:t>
            </a:r>
            <a:r>
              <a:rPr sz="2300" spc="114" dirty="0">
                <a:latin typeface="Century Gothic"/>
                <a:cs typeface="Century Gothic"/>
              </a:rPr>
              <a:t> </a:t>
            </a:r>
            <a:r>
              <a:rPr sz="2300" spc="-10" dirty="0">
                <a:latin typeface="Century Gothic"/>
                <a:cs typeface="Century Gothic"/>
              </a:rPr>
              <a:t>Communication</a:t>
            </a:r>
            <a:endParaRPr sz="2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Century Gothic"/>
              <a:cs typeface="Century Gothic"/>
            </a:endParaRPr>
          </a:p>
          <a:p>
            <a:pPr marL="12700" marR="740410">
              <a:lnSpc>
                <a:spcPct val="114100"/>
              </a:lnSpc>
            </a:pPr>
            <a:r>
              <a:rPr sz="2300" spc="50" dirty="0">
                <a:latin typeface="Century Gothic"/>
                <a:cs typeface="Century Gothic"/>
              </a:rPr>
              <a:t>Currently</a:t>
            </a:r>
            <a:r>
              <a:rPr sz="2300" spc="175" dirty="0">
                <a:latin typeface="Century Gothic"/>
                <a:cs typeface="Century Gothic"/>
              </a:rPr>
              <a:t> </a:t>
            </a:r>
            <a:r>
              <a:rPr sz="2300" spc="-270" dirty="0">
                <a:latin typeface="Century Gothic"/>
                <a:cs typeface="Century Gothic"/>
              </a:rPr>
              <a:t>a</a:t>
            </a:r>
            <a:r>
              <a:rPr sz="2300" spc="17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new/used</a:t>
            </a:r>
            <a:r>
              <a:rPr sz="2300" spc="180" dirty="0">
                <a:latin typeface="Century Gothic"/>
                <a:cs typeface="Century Gothic"/>
              </a:rPr>
              <a:t> </a:t>
            </a:r>
            <a:r>
              <a:rPr sz="2300" spc="75" dirty="0">
                <a:latin typeface="Century Gothic"/>
                <a:cs typeface="Century Gothic"/>
              </a:rPr>
              <a:t>bookstore</a:t>
            </a:r>
            <a:r>
              <a:rPr sz="2300" spc="175" dirty="0">
                <a:latin typeface="Century Gothic"/>
                <a:cs typeface="Century Gothic"/>
              </a:rPr>
              <a:t> </a:t>
            </a:r>
            <a:r>
              <a:rPr sz="2300" dirty="0">
                <a:latin typeface="Century Gothic"/>
                <a:cs typeface="Century Gothic"/>
              </a:rPr>
              <a:t>owner</a:t>
            </a:r>
            <a:r>
              <a:rPr sz="2300" spc="180" dirty="0">
                <a:latin typeface="Century Gothic"/>
                <a:cs typeface="Century Gothic"/>
              </a:rPr>
              <a:t> </a:t>
            </a:r>
            <a:r>
              <a:rPr sz="2300" spc="-25" dirty="0">
                <a:latin typeface="Century Gothic"/>
                <a:cs typeface="Century Gothic"/>
              </a:rPr>
              <a:t>at </a:t>
            </a:r>
            <a:r>
              <a:rPr sz="2300" spc="70" dirty="0">
                <a:latin typeface="Century Gothic"/>
                <a:cs typeface="Century Gothic"/>
              </a:rPr>
              <a:t>Fischermen</a:t>
            </a:r>
            <a:r>
              <a:rPr sz="2300" spc="110" dirty="0">
                <a:latin typeface="Century Gothic"/>
                <a:cs typeface="Century Gothic"/>
              </a:rPr>
              <a:t> </a:t>
            </a:r>
            <a:r>
              <a:rPr sz="2300" spc="114" dirty="0">
                <a:latin typeface="Century Gothic"/>
                <a:cs typeface="Century Gothic"/>
              </a:rPr>
              <a:t>Books.</a:t>
            </a:r>
            <a:endParaRPr sz="23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53149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124" y="61150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"/>
            <a:ext cx="18288000" cy="10277475"/>
            <a:chOff x="0" y="6"/>
            <a:chExt cx="18288000" cy="10277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"/>
              <a:ext cx="18287999" cy="102774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4965941"/>
              <a:ext cx="7877175" cy="4295775"/>
            </a:xfrm>
            <a:custGeom>
              <a:avLst/>
              <a:gdLst/>
              <a:ahLst/>
              <a:cxnLst/>
              <a:rect l="l" t="t" r="r" b="b"/>
              <a:pathLst>
                <a:path w="7877175" h="4295775">
                  <a:moveTo>
                    <a:pt x="7877174" y="4295760"/>
                  </a:moveTo>
                  <a:lnTo>
                    <a:pt x="0" y="4295760"/>
                  </a:lnTo>
                  <a:lnTo>
                    <a:pt x="0" y="0"/>
                  </a:lnTo>
                  <a:lnTo>
                    <a:pt x="7877174" y="0"/>
                  </a:lnTo>
                  <a:lnTo>
                    <a:pt x="7877174" y="4295760"/>
                  </a:lnTo>
                  <a:close/>
                </a:path>
              </a:pathLst>
            </a:custGeom>
            <a:solidFill>
              <a:srgbClr val="256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62817" y="6310868"/>
            <a:ext cx="5046980" cy="15436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800" spc="60" dirty="0">
                <a:solidFill>
                  <a:srgbClr val="FFFFFF"/>
                </a:solidFill>
              </a:rPr>
              <a:t>Project</a:t>
            </a:r>
            <a:endParaRPr sz="2800"/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6400" spc="114" dirty="0">
                <a:solidFill>
                  <a:srgbClr val="FFFFFF"/>
                </a:solidFill>
              </a:rPr>
              <a:t>Background</a:t>
            </a:r>
            <a:endParaRPr sz="6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3B2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1468</Words>
  <Application>Microsoft Office PowerPoint</Application>
  <PresentationFormat>Custom</PresentationFormat>
  <Paragraphs>187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Century Gothic</vt:lpstr>
      <vt:lpstr>Verdana</vt:lpstr>
      <vt:lpstr>Office Theme</vt:lpstr>
      <vt:lpstr>PowerPoint Presentation</vt:lpstr>
      <vt:lpstr>Team Introductions</vt:lpstr>
      <vt:lpstr>Alesia J Magdaleno Coblentz</vt:lpstr>
      <vt:lpstr>David Ngethe</vt:lpstr>
      <vt:lpstr>Jessica Ugolik</vt:lpstr>
      <vt:lpstr>Laverne Eubanks</vt:lpstr>
      <vt:lpstr>Skyrie Louissaint</vt:lpstr>
      <vt:lpstr>Tami Bongolan</vt:lpstr>
      <vt:lpstr>Project Background</vt:lpstr>
      <vt:lpstr>Background</vt:lpstr>
      <vt:lpstr>Project Methodology</vt:lpstr>
      <vt:lpstr>DATA</vt:lpstr>
      <vt:lpstr>Data Wrangling</vt:lpstr>
      <vt:lpstr>Analysis</vt:lpstr>
      <vt:lpstr>NetCDF</vt:lpstr>
      <vt:lpstr>Accessing NetCDF Files</vt:lpstr>
      <vt:lpstr>NetCDF Resources</vt:lpstr>
      <vt:lpstr>Panoply Examples - Wheat</vt:lpstr>
      <vt:lpstr>Panoply Examples - Soybean</vt:lpstr>
      <vt:lpstr>Panoply Examples - Maize/Corn</vt:lpstr>
      <vt:lpstr>Project Results</vt:lpstr>
      <vt:lpstr>PowerPoint Presentation</vt:lpstr>
      <vt:lpstr>What effect does climate change have on crop production in the United States?</vt:lpstr>
      <vt:lpstr>PowerPoint Presentation</vt:lpstr>
      <vt:lpstr>Temperature Change to Wheat Yield</vt:lpstr>
      <vt:lpstr>Temperature Change to Soybean Yield</vt:lpstr>
      <vt:lpstr>Correlation Chart</vt:lpstr>
      <vt:lpstr>Temperature Change versus Tonnes Maize</vt:lpstr>
      <vt:lpstr>PowerPoint Presentation</vt:lpstr>
      <vt:lpstr>Correlation Analysis</vt:lpstr>
      <vt:lpstr>Quantitative Analysis</vt:lpstr>
      <vt:lpstr>Project Summary</vt:lpstr>
      <vt:lpstr>Summary</vt:lpstr>
      <vt:lpstr>Project Conclusion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Climate Change on Crop Production in the USA  - Team A - Final Project Presentation</dc:title>
  <dc:creator>verneeubanks</dc:creator>
  <cp:keywords>DAE9hwCuBf8,BABXK5hx7Pk</cp:keywords>
  <cp:lastModifiedBy>Laverne Eubanks</cp:lastModifiedBy>
  <cp:revision>1</cp:revision>
  <dcterms:created xsi:type="dcterms:W3CDTF">2022-04-12T05:34:09Z</dcterms:created>
  <dcterms:modified xsi:type="dcterms:W3CDTF">2022-04-12T05:36:46Z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2022-04-12T00:00:00Z</vt:filetime>
  </property>
  <property fmtid="{D5CDD505-2E9C-101B-9397-08002B2CF9AE}" pid="3" name="Creator">
    <vt:lpwstr>Canva</vt:lpwstr>
  </property>
  <property fmtid="{D5CDD505-2E9C-101B-9397-08002B2CF9AE}" pid="4" name="LastSaved">
    <vt:filetime>2022-04-12T00:00:00Z</vt:filetime>
  </property>
</Properties>
</file>